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6"/>
  </p:notesMasterIdLst>
  <p:handoutMasterIdLst>
    <p:handoutMasterId r:id="rId17"/>
  </p:handoutMasterIdLst>
  <p:sldIdLst>
    <p:sldId id="256" r:id="rId5"/>
    <p:sldId id="257" r:id="rId6"/>
    <p:sldId id="261" r:id="rId7"/>
    <p:sldId id="259" r:id="rId8"/>
    <p:sldId id="262"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D60046-8879-4CFF-A6BE-38A15AAE0815}" v="164" dt="2023-06-02T13:26:30.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4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AAC263CB-8256-4B03-92FE-1622698FB3E9}">
      <dgm:prSet phldr="0"/>
      <dgm:spPr/>
      <dgm:t>
        <a:bodyPr/>
        <a:lstStyle/>
        <a:p>
          <a:pPr rtl="0"/>
          <a:r>
            <a:rPr lang="en-US" dirty="0"/>
            <a:t>Include statement: #include &lt;</a:t>
          </a:r>
          <a:r>
            <a:rPr lang="en-US" dirty="0" err="1"/>
            <a:t>stdio.h</a:t>
          </a:r>
          <a:r>
            <a:rPr lang="en-US" dirty="0"/>
            <a:t>&gt;</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r>
            <a:rPr lang="en-US" dirty="0"/>
            <a:t>Function prototypes for conversion functions</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r>
            <a:rPr lang="en-US" dirty="0"/>
            <a:t>Length conversion functions: </a:t>
          </a:r>
          <a:r>
            <a:rPr lang="en-US" dirty="0" err="1"/>
            <a:t>meters_to_feet</a:t>
          </a:r>
          <a:r>
            <a:rPr lang="en-US" dirty="0"/>
            <a:t>, </a:t>
          </a:r>
          <a:r>
            <a:rPr lang="en-US" dirty="0" err="1"/>
            <a:t>feet_to_meters</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rtl="0"/>
          <a:r>
            <a:rPr lang="en-US" dirty="0"/>
            <a:t>Weight conversion functions: </a:t>
          </a:r>
          <a:r>
            <a:rPr lang="en-US" dirty="0" err="1"/>
            <a:t>kilograms_to_pounds</a:t>
          </a:r>
          <a:r>
            <a:rPr lang="en-US" dirty="0"/>
            <a:t>, </a:t>
          </a:r>
          <a:r>
            <a:rPr lang="en-US" dirty="0" err="1"/>
            <a:t>pounds_to_kilograms</a:t>
          </a:r>
          <a:br>
            <a:rPr lang="en-US" dirty="0">
              <a:latin typeface="Tw Cen MT" panose="020B0602020104020603"/>
            </a:rPr>
          </a:br>
          <a:br>
            <a:rPr lang="en-US" dirty="0">
              <a:latin typeface="Tw Cen MT" panose="020B0602020104020603"/>
            </a:rPr>
          </a:br>
          <a:br>
            <a:rPr lang="en-US" dirty="0">
              <a:latin typeface="Tw Cen MT" panose="020B0602020104020603"/>
            </a:rPr>
          </a:br>
          <a:r>
            <a:rPr lang="en-US" dirty="0"/>
            <a:t>Weight conversion functions: </a:t>
          </a:r>
          <a:r>
            <a:rPr lang="en-US" dirty="0" err="1"/>
            <a:t>kilograms_to_pounds</a:t>
          </a:r>
          <a:r>
            <a:rPr lang="en-US" dirty="0"/>
            <a:t>, </a:t>
          </a:r>
          <a:r>
            <a:rPr lang="en-US" dirty="0" err="1"/>
            <a:t>pounds_to_kilograms</a:t>
          </a:r>
          <a:br>
            <a:rPr lang="en-US" dirty="0">
              <a:latin typeface="Tw Cen MT" panose="020B0602020104020603"/>
            </a:rPr>
          </a:br>
          <a:br>
            <a:rPr lang="en-US" dirty="0">
              <a:latin typeface="Tw Cen MT" panose="020B0602020104020603"/>
            </a:rPr>
          </a:br>
          <a:br>
            <a:rPr lang="en-US" dirty="0">
              <a:latin typeface="Tw Cen MT" panose="020B0602020104020603"/>
            </a:rPr>
          </a:br>
          <a:r>
            <a:rPr lang="en-US" dirty="0"/>
            <a:t>Temperature conversion functions: </a:t>
          </a:r>
          <a:r>
            <a:rPr lang="en-US" dirty="0" err="1"/>
            <a:t>celsius_to_fahrenheit</a:t>
          </a:r>
          <a:r>
            <a:rPr lang="en-US" dirty="0"/>
            <a:t>, </a:t>
          </a:r>
          <a:r>
            <a:rPr lang="en-US" dirty="0" err="1"/>
            <a:t>fahrenheit_to_celsius</a:t>
          </a:r>
          <a:endParaRPr lang="en-US" dirty="0"/>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708E10-4DFF-4355-AEBC-C9858717E663}" type="doc">
      <dgm:prSet loTypeId="urn:microsoft.com/office/officeart/2016/7/layout/ChevronBlockProcess" loCatId="process" qsTypeId="urn:microsoft.com/office/officeart/2005/8/quickstyle/simple4" qsCatId="simple" csTypeId="urn:microsoft.com/office/officeart/2005/8/colors/colorful5" csCatId="colorful"/>
      <dgm:spPr/>
      <dgm:t>
        <a:bodyPr/>
        <a:lstStyle/>
        <a:p>
          <a:endParaRPr lang="en-US"/>
        </a:p>
      </dgm:t>
    </dgm:pt>
    <dgm:pt modelId="{82B514AB-FE85-48F1-BF9F-729C944C1954}">
      <dgm:prSet/>
      <dgm:spPr/>
      <dgm:t>
        <a:bodyPr/>
        <a:lstStyle/>
        <a:p>
          <a:r>
            <a:rPr lang="en-US"/>
            <a:t>Step 1</a:t>
          </a:r>
        </a:p>
      </dgm:t>
    </dgm:pt>
    <dgm:pt modelId="{CEBFB38D-2158-4238-BD81-D63CE789A21B}" type="parTrans" cxnId="{4140D06A-5E9D-4E57-B89B-64F6C72B18BB}">
      <dgm:prSet/>
      <dgm:spPr/>
      <dgm:t>
        <a:bodyPr/>
        <a:lstStyle/>
        <a:p>
          <a:endParaRPr lang="en-US"/>
        </a:p>
      </dgm:t>
    </dgm:pt>
    <dgm:pt modelId="{27D5F905-7A25-4849-A571-E658E5A758CE}" type="sibTrans" cxnId="{4140D06A-5E9D-4E57-B89B-64F6C72B18BB}">
      <dgm:prSet/>
      <dgm:spPr/>
      <dgm:t>
        <a:bodyPr/>
        <a:lstStyle/>
        <a:p>
          <a:endParaRPr lang="en-US"/>
        </a:p>
      </dgm:t>
    </dgm:pt>
    <dgm:pt modelId="{D349715C-5AD9-4C8E-B826-09FAEA87DD5A}">
      <dgm:prSet/>
      <dgm:spPr/>
      <dgm:t>
        <a:bodyPr/>
        <a:lstStyle/>
        <a:p>
          <a:r>
            <a:rPr lang="en-US"/>
            <a:t>Run the program</a:t>
          </a:r>
        </a:p>
      </dgm:t>
    </dgm:pt>
    <dgm:pt modelId="{92EEF13C-B7AE-414C-803F-1F893CBEC06E}" type="parTrans" cxnId="{12F1B876-301E-4120-AD8C-F5E62C79E12E}">
      <dgm:prSet/>
      <dgm:spPr/>
      <dgm:t>
        <a:bodyPr/>
        <a:lstStyle/>
        <a:p>
          <a:endParaRPr lang="en-US"/>
        </a:p>
      </dgm:t>
    </dgm:pt>
    <dgm:pt modelId="{302C1968-3E78-4250-A5AF-917343D72577}" type="sibTrans" cxnId="{12F1B876-301E-4120-AD8C-F5E62C79E12E}">
      <dgm:prSet/>
      <dgm:spPr/>
      <dgm:t>
        <a:bodyPr/>
        <a:lstStyle/>
        <a:p>
          <a:endParaRPr lang="en-US"/>
        </a:p>
      </dgm:t>
    </dgm:pt>
    <dgm:pt modelId="{64EE9B42-BF4A-432A-B373-5328DEA211D6}">
      <dgm:prSet/>
      <dgm:spPr/>
      <dgm:t>
        <a:bodyPr/>
        <a:lstStyle/>
        <a:p>
          <a:r>
            <a:rPr lang="en-US"/>
            <a:t>Step 2</a:t>
          </a:r>
        </a:p>
      </dgm:t>
    </dgm:pt>
    <dgm:pt modelId="{BFC89808-00CD-4E36-9892-9A9113FDAE80}" type="parTrans" cxnId="{661558E3-1A70-4AE5-A948-513246051D8A}">
      <dgm:prSet/>
      <dgm:spPr/>
      <dgm:t>
        <a:bodyPr/>
        <a:lstStyle/>
        <a:p>
          <a:endParaRPr lang="en-US"/>
        </a:p>
      </dgm:t>
    </dgm:pt>
    <dgm:pt modelId="{2F0FA6BE-D51E-4B07-B89B-072AE4338D61}" type="sibTrans" cxnId="{661558E3-1A70-4AE5-A948-513246051D8A}">
      <dgm:prSet/>
      <dgm:spPr/>
      <dgm:t>
        <a:bodyPr/>
        <a:lstStyle/>
        <a:p>
          <a:endParaRPr lang="en-US"/>
        </a:p>
      </dgm:t>
    </dgm:pt>
    <dgm:pt modelId="{2353DE05-60A3-449E-8D42-B9A6D5FDDD51}">
      <dgm:prSet/>
      <dgm:spPr/>
      <dgm:t>
        <a:bodyPr/>
        <a:lstStyle/>
        <a:p>
          <a:r>
            <a:rPr lang="en-US"/>
            <a:t>Select the desired unit conversion option from the main menu (1-5)</a:t>
          </a:r>
        </a:p>
      </dgm:t>
    </dgm:pt>
    <dgm:pt modelId="{C64BD93A-963F-4FC1-AC98-55CB17C438DF}" type="parTrans" cxnId="{352A4C7A-DD75-4279-8CEC-C99A32B1A6C8}">
      <dgm:prSet/>
      <dgm:spPr/>
      <dgm:t>
        <a:bodyPr/>
        <a:lstStyle/>
        <a:p>
          <a:endParaRPr lang="en-US"/>
        </a:p>
      </dgm:t>
    </dgm:pt>
    <dgm:pt modelId="{5DD4665F-CE1D-4907-B24F-0895BCEAA1EF}" type="sibTrans" cxnId="{352A4C7A-DD75-4279-8CEC-C99A32B1A6C8}">
      <dgm:prSet/>
      <dgm:spPr/>
      <dgm:t>
        <a:bodyPr/>
        <a:lstStyle/>
        <a:p>
          <a:endParaRPr lang="en-US"/>
        </a:p>
      </dgm:t>
    </dgm:pt>
    <dgm:pt modelId="{5CAAFA2B-9A08-458C-83D0-B9BFAE32B815}">
      <dgm:prSet/>
      <dgm:spPr/>
      <dgm:t>
        <a:bodyPr/>
        <a:lstStyle/>
        <a:p>
          <a:r>
            <a:rPr lang="en-US"/>
            <a:t>Step 3</a:t>
          </a:r>
        </a:p>
      </dgm:t>
    </dgm:pt>
    <dgm:pt modelId="{931F7911-1F55-4BDC-8647-04A287633105}" type="parTrans" cxnId="{4584768A-61D7-4952-9BED-CE87ACAFE345}">
      <dgm:prSet/>
      <dgm:spPr/>
      <dgm:t>
        <a:bodyPr/>
        <a:lstStyle/>
        <a:p>
          <a:endParaRPr lang="en-US"/>
        </a:p>
      </dgm:t>
    </dgm:pt>
    <dgm:pt modelId="{EBE8B590-3789-4A76-87EE-ACD94D84E0CA}" type="sibTrans" cxnId="{4584768A-61D7-4952-9BED-CE87ACAFE345}">
      <dgm:prSet/>
      <dgm:spPr/>
      <dgm:t>
        <a:bodyPr/>
        <a:lstStyle/>
        <a:p>
          <a:endParaRPr lang="en-US"/>
        </a:p>
      </dgm:t>
    </dgm:pt>
    <dgm:pt modelId="{BE09346D-D03E-452E-B0CF-616379D33E06}">
      <dgm:prSet/>
      <dgm:spPr/>
      <dgm:t>
        <a:bodyPr/>
        <a:lstStyle/>
        <a:p>
          <a:r>
            <a:rPr lang="en-US"/>
            <a:t>Enter the value you want to convert</a:t>
          </a:r>
        </a:p>
      </dgm:t>
    </dgm:pt>
    <dgm:pt modelId="{5C19F55B-6AE8-43D2-BC8E-FE2EC6C7914B}" type="parTrans" cxnId="{DDFF874F-17D5-430B-99F3-41F6C0BB9743}">
      <dgm:prSet/>
      <dgm:spPr/>
      <dgm:t>
        <a:bodyPr/>
        <a:lstStyle/>
        <a:p>
          <a:endParaRPr lang="en-US"/>
        </a:p>
      </dgm:t>
    </dgm:pt>
    <dgm:pt modelId="{14D34A9B-2F30-4F3E-89EA-EFADD6848BD5}" type="sibTrans" cxnId="{DDFF874F-17D5-430B-99F3-41F6C0BB9743}">
      <dgm:prSet/>
      <dgm:spPr/>
      <dgm:t>
        <a:bodyPr/>
        <a:lstStyle/>
        <a:p>
          <a:endParaRPr lang="en-US"/>
        </a:p>
      </dgm:t>
    </dgm:pt>
    <dgm:pt modelId="{453A39D6-260C-4FEE-9C14-CAB885181328}">
      <dgm:prSet/>
      <dgm:spPr/>
      <dgm:t>
        <a:bodyPr/>
        <a:lstStyle/>
        <a:p>
          <a:r>
            <a:rPr lang="en-US"/>
            <a:t>Step 4</a:t>
          </a:r>
        </a:p>
      </dgm:t>
    </dgm:pt>
    <dgm:pt modelId="{5D01A254-921B-47D2-B04D-E02BF7C5FAED}" type="parTrans" cxnId="{F04E6E59-A856-4255-9C01-26B378A3C921}">
      <dgm:prSet/>
      <dgm:spPr/>
      <dgm:t>
        <a:bodyPr/>
        <a:lstStyle/>
        <a:p>
          <a:endParaRPr lang="en-US"/>
        </a:p>
      </dgm:t>
    </dgm:pt>
    <dgm:pt modelId="{63795C01-B273-4770-A26D-450EDD3DFFCA}" type="sibTrans" cxnId="{F04E6E59-A856-4255-9C01-26B378A3C921}">
      <dgm:prSet/>
      <dgm:spPr/>
      <dgm:t>
        <a:bodyPr/>
        <a:lstStyle/>
        <a:p>
          <a:endParaRPr lang="en-US"/>
        </a:p>
      </dgm:t>
    </dgm:pt>
    <dgm:pt modelId="{92CCE78F-E5E2-4C64-8D03-F36848D1A34C}">
      <dgm:prSet/>
      <dgm:spPr/>
      <dgm:t>
        <a:bodyPr/>
        <a:lstStyle/>
        <a:p>
          <a:r>
            <a:rPr lang="en-US"/>
            <a:t>View the converted result</a:t>
          </a:r>
        </a:p>
      </dgm:t>
    </dgm:pt>
    <dgm:pt modelId="{B3B1368E-ADCA-4592-95BC-DAA54D1F175A}" type="parTrans" cxnId="{F3AE3BDF-5C27-4814-9EB9-89376A6B6BC9}">
      <dgm:prSet/>
      <dgm:spPr/>
      <dgm:t>
        <a:bodyPr/>
        <a:lstStyle/>
        <a:p>
          <a:endParaRPr lang="en-US"/>
        </a:p>
      </dgm:t>
    </dgm:pt>
    <dgm:pt modelId="{7D9D8B65-6CB6-4022-B797-46B762AA0619}" type="sibTrans" cxnId="{F3AE3BDF-5C27-4814-9EB9-89376A6B6BC9}">
      <dgm:prSet/>
      <dgm:spPr/>
      <dgm:t>
        <a:bodyPr/>
        <a:lstStyle/>
        <a:p>
          <a:endParaRPr lang="en-US"/>
        </a:p>
      </dgm:t>
    </dgm:pt>
    <dgm:pt modelId="{3752F547-AFCC-4E12-AEC1-19134203B589}">
      <dgm:prSet/>
      <dgm:spPr/>
      <dgm:t>
        <a:bodyPr/>
        <a:lstStyle/>
        <a:p>
          <a:r>
            <a:rPr lang="en-US"/>
            <a:t>Step 5</a:t>
          </a:r>
        </a:p>
      </dgm:t>
    </dgm:pt>
    <dgm:pt modelId="{D3F70FB9-7C03-4537-B9DF-CBF3A3CAF5AC}" type="parTrans" cxnId="{D572147C-6609-45FE-9580-ECE3BCE6E967}">
      <dgm:prSet/>
      <dgm:spPr/>
      <dgm:t>
        <a:bodyPr/>
        <a:lstStyle/>
        <a:p>
          <a:endParaRPr lang="en-US"/>
        </a:p>
      </dgm:t>
    </dgm:pt>
    <dgm:pt modelId="{B5512697-EB03-4993-8794-2579B3EACF49}" type="sibTrans" cxnId="{D572147C-6609-45FE-9580-ECE3BCE6E967}">
      <dgm:prSet/>
      <dgm:spPr/>
      <dgm:t>
        <a:bodyPr/>
        <a:lstStyle/>
        <a:p>
          <a:endParaRPr lang="en-US"/>
        </a:p>
      </dgm:t>
    </dgm:pt>
    <dgm:pt modelId="{017CCE92-22DD-40A0-8380-E071F45D67E4}">
      <dgm:prSet/>
      <dgm:spPr/>
      <dgm:t>
        <a:bodyPr/>
        <a:lstStyle/>
        <a:p>
          <a:r>
            <a:rPr lang="en-US"/>
            <a:t>Repeat the process or select the exit option (5) to end the program</a:t>
          </a:r>
        </a:p>
      </dgm:t>
    </dgm:pt>
    <dgm:pt modelId="{E401FFBB-F9EE-4DC1-878F-D32086431D1D}" type="parTrans" cxnId="{D855A8A0-18F2-4522-9AAD-136ADD41117F}">
      <dgm:prSet/>
      <dgm:spPr/>
      <dgm:t>
        <a:bodyPr/>
        <a:lstStyle/>
        <a:p>
          <a:endParaRPr lang="en-US"/>
        </a:p>
      </dgm:t>
    </dgm:pt>
    <dgm:pt modelId="{6056797F-B9AE-4E8F-8B02-CB0323926852}" type="sibTrans" cxnId="{D855A8A0-18F2-4522-9AAD-136ADD41117F}">
      <dgm:prSet/>
      <dgm:spPr/>
      <dgm:t>
        <a:bodyPr/>
        <a:lstStyle/>
        <a:p>
          <a:endParaRPr lang="en-US"/>
        </a:p>
      </dgm:t>
    </dgm:pt>
    <dgm:pt modelId="{614B6DD2-A7FF-458E-B270-A92F7A440AD8}" type="pres">
      <dgm:prSet presAssocID="{28708E10-4DFF-4355-AEBC-C9858717E663}" presName="Name0" presStyleCnt="0">
        <dgm:presLayoutVars>
          <dgm:dir/>
          <dgm:animLvl val="lvl"/>
          <dgm:resizeHandles val="exact"/>
        </dgm:presLayoutVars>
      </dgm:prSet>
      <dgm:spPr/>
    </dgm:pt>
    <dgm:pt modelId="{7EB41A6E-7308-4B57-AD4C-70AEA820242C}" type="pres">
      <dgm:prSet presAssocID="{82B514AB-FE85-48F1-BF9F-729C944C1954}" presName="composite" presStyleCnt="0"/>
      <dgm:spPr/>
    </dgm:pt>
    <dgm:pt modelId="{F371B958-CE10-464D-AA82-C9372B8FDBF1}" type="pres">
      <dgm:prSet presAssocID="{82B514AB-FE85-48F1-BF9F-729C944C1954}" presName="parTx" presStyleLbl="alignNode1" presStyleIdx="0" presStyleCnt="5">
        <dgm:presLayoutVars>
          <dgm:chMax val="0"/>
          <dgm:chPref val="0"/>
        </dgm:presLayoutVars>
      </dgm:prSet>
      <dgm:spPr/>
    </dgm:pt>
    <dgm:pt modelId="{27B0725D-8219-45C6-88DD-1B85EC103448}" type="pres">
      <dgm:prSet presAssocID="{82B514AB-FE85-48F1-BF9F-729C944C1954}" presName="desTx" presStyleLbl="alignAccFollowNode1" presStyleIdx="0" presStyleCnt="5">
        <dgm:presLayoutVars/>
      </dgm:prSet>
      <dgm:spPr/>
    </dgm:pt>
    <dgm:pt modelId="{480E3400-AEE4-4F3C-AECC-8817C75136DC}" type="pres">
      <dgm:prSet presAssocID="{27D5F905-7A25-4849-A571-E658E5A758CE}" presName="space" presStyleCnt="0"/>
      <dgm:spPr/>
    </dgm:pt>
    <dgm:pt modelId="{C526E34A-B818-4C2A-B4BF-1B1C7701B94E}" type="pres">
      <dgm:prSet presAssocID="{64EE9B42-BF4A-432A-B373-5328DEA211D6}" presName="composite" presStyleCnt="0"/>
      <dgm:spPr/>
    </dgm:pt>
    <dgm:pt modelId="{DD5B6662-C55D-41BC-A295-C814383F28CE}" type="pres">
      <dgm:prSet presAssocID="{64EE9B42-BF4A-432A-B373-5328DEA211D6}" presName="parTx" presStyleLbl="alignNode1" presStyleIdx="1" presStyleCnt="5">
        <dgm:presLayoutVars>
          <dgm:chMax val="0"/>
          <dgm:chPref val="0"/>
        </dgm:presLayoutVars>
      </dgm:prSet>
      <dgm:spPr/>
    </dgm:pt>
    <dgm:pt modelId="{252F0720-A251-45D2-9D0F-2FC5F0DB8182}" type="pres">
      <dgm:prSet presAssocID="{64EE9B42-BF4A-432A-B373-5328DEA211D6}" presName="desTx" presStyleLbl="alignAccFollowNode1" presStyleIdx="1" presStyleCnt="5">
        <dgm:presLayoutVars/>
      </dgm:prSet>
      <dgm:spPr/>
    </dgm:pt>
    <dgm:pt modelId="{50DC194C-5D30-4BBC-9CA4-982B4CFE871A}" type="pres">
      <dgm:prSet presAssocID="{2F0FA6BE-D51E-4B07-B89B-072AE4338D61}" presName="space" presStyleCnt="0"/>
      <dgm:spPr/>
    </dgm:pt>
    <dgm:pt modelId="{BE1725EC-E551-4940-A4D2-ED48DC05656F}" type="pres">
      <dgm:prSet presAssocID="{5CAAFA2B-9A08-458C-83D0-B9BFAE32B815}" presName="composite" presStyleCnt="0"/>
      <dgm:spPr/>
    </dgm:pt>
    <dgm:pt modelId="{0612DFD1-4001-4AEB-B41C-677D4CAE33C5}" type="pres">
      <dgm:prSet presAssocID="{5CAAFA2B-9A08-458C-83D0-B9BFAE32B815}" presName="parTx" presStyleLbl="alignNode1" presStyleIdx="2" presStyleCnt="5">
        <dgm:presLayoutVars>
          <dgm:chMax val="0"/>
          <dgm:chPref val="0"/>
        </dgm:presLayoutVars>
      </dgm:prSet>
      <dgm:spPr/>
    </dgm:pt>
    <dgm:pt modelId="{D9977A28-F56B-460B-B078-5F5962D0D482}" type="pres">
      <dgm:prSet presAssocID="{5CAAFA2B-9A08-458C-83D0-B9BFAE32B815}" presName="desTx" presStyleLbl="alignAccFollowNode1" presStyleIdx="2" presStyleCnt="5">
        <dgm:presLayoutVars/>
      </dgm:prSet>
      <dgm:spPr/>
    </dgm:pt>
    <dgm:pt modelId="{D153C710-6121-4EBD-BD6F-6092741B7BE8}" type="pres">
      <dgm:prSet presAssocID="{EBE8B590-3789-4A76-87EE-ACD94D84E0CA}" presName="space" presStyleCnt="0"/>
      <dgm:spPr/>
    </dgm:pt>
    <dgm:pt modelId="{BEA8734C-922D-4057-A43E-22D4E108DF62}" type="pres">
      <dgm:prSet presAssocID="{453A39D6-260C-4FEE-9C14-CAB885181328}" presName="composite" presStyleCnt="0"/>
      <dgm:spPr/>
    </dgm:pt>
    <dgm:pt modelId="{1A4322AD-1739-4BEA-B74B-7345A05F35E6}" type="pres">
      <dgm:prSet presAssocID="{453A39D6-260C-4FEE-9C14-CAB885181328}" presName="parTx" presStyleLbl="alignNode1" presStyleIdx="3" presStyleCnt="5">
        <dgm:presLayoutVars>
          <dgm:chMax val="0"/>
          <dgm:chPref val="0"/>
        </dgm:presLayoutVars>
      </dgm:prSet>
      <dgm:spPr/>
    </dgm:pt>
    <dgm:pt modelId="{D78C5D7A-8275-4A4C-A325-2AD350E8FE95}" type="pres">
      <dgm:prSet presAssocID="{453A39D6-260C-4FEE-9C14-CAB885181328}" presName="desTx" presStyleLbl="alignAccFollowNode1" presStyleIdx="3" presStyleCnt="5">
        <dgm:presLayoutVars/>
      </dgm:prSet>
      <dgm:spPr/>
    </dgm:pt>
    <dgm:pt modelId="{A40E9DA1-3DAA-485B-B28A-DA96869D9D8A}" type="pres">
      <dgm:prSet presAssocID="{63795C01-B273-4770-A26D-450EDD3DFFCA}" presName="space" presStyleCnt="0"/>
      <dgm:spPr/>
    </dgm:pt>
    <dgm:pt modelId="{6A5EFB8C-DC60-4716-A6F7-AFE2882304A6}" type="pres">
      <dgm:prSet presAssocID="{3752F547-AFCC-4E12-AEC1-19134203B589}" presName="composite" presStyleCnt="0"/>
      <dgm:spPr/>
    </dgm:pt>
    <dgm:pt modelId="{722B8EBA-5487-47C4-AFD0-F4EFDE30B8D9}" type="pres">
      <dgm:prSet presAssocID="{3752F547-AFCC-4E12-AEC1-19134203B589}" presName="parTx" presStyleLbl="alignNode1" presStyleIdx="4" presStyleCnt="5">
        <dgm:presLayoutVars>
          <dgm:chMax val="0"/>
          <dgm:chPref val="0"/>
        </dgm:presLayoutVars>
      </dgm:prSet>
      <dgm:spPr/>
    </dgm:pt>
    <dgm:pt modelId="{BC0B9537-E272-4B4B-A880-E1F6B1F1EE3F}" type="pres">
      <dgm:prSet presAssocID="{3752F547-AFCC-4E12-AEC1-19134203B589}" presName="desTx" presStyleLbl="alignAccFollowNode1" presStyleIdx="4" presStyleCnt="5">
        <dgm:presLayoutVars/>
      </dgm:prSet>
      <dgm:spPr/>
    </dgm:pt>
  </dgm:ptLst>
  <dgm:cxnLst>
    <dgm:cxn modelId="{48923913-270E-4AB4-8024-E78D5AD8B6EA}" type="presOf" srcId="{64EE9B42-BF4A-432A-B373-5328DEA211D6}" destId="{DD5B6662-C55D-41BC-A295-C814383F28CE}" srcOrd="0" destOrd="0" presId="urn:microsoft.com/office/officeart/2016/7/layout/ChevronBlockProcess"/>
    <dgm:cxn modelId="{13927016-5BB7-4543-ADB4-04403FC9DD5F}" type="presOf" srcId="{D349715C-5AD9-4C8E-B826-09FAEA87DD5A}" destId="{27B0725D-8219-45C6-88DD-1B85EC103448}" srcOrd="0" destOrd="0" presId="urn:microsoft.com/office/officeart/2016/7/layout/ChevronBlockProcess"/>
    <dgm:cxn modelId="{FEF91F2A-9E4E-403A-89DA-426DC56EB76A}" type="presOf" srcId="{28708E10-4DFF-4355-AEBC-C9858717E663}" destId="{614B6DD2-A7FF-458E-B270-A92F7A440AD8}" srcOrd="0" destOrd="0" presId="urn:microsoft.com/office/officeart/2016/7/layout/ChevronBlockProcess"/>
    <dgm:cxn modelId="{1117C534-C80F-49EA-8FFB-0DFC99382941}" type="presOf" srcId="{5CAAFA2B-9A08-458C-83D0-B9BFAE32B815}" destId="{0612DFD1-4001-4AEB-B41C-677D4CAE33C5}" srcOrd="0" destOrd="0" presId="urn:microsoft.com/office/officeart/2016/7/layout/ChevronBlockProcess"/>
    <dgm:cxn modelId="{4140D06A-5E9D-4E57-B89B-64F6C72B18BB}" srcId="{28708E10-4DFF-4355-AEBC-C9858717E663}" destId="{82B514AB-FE85-48F1-BF9F-729C944C1954}" srcOrd="0" destOrd="0" parTransId="{CEBFB38D-2158-4238-BD81-D63CE789A21B}" sibTransId="{27D5F905-7A25-4849-A571-E658E5A758CE}"/>
    <dgm:cxn modelId="{DDFF874F-17D5-430B-99F3-41F6C0BB9743}" srcId="{5CAAFA2B-9A08-458C-83D0-B9BFAE32B815}" destId="{BE09346D-D03E-452E-B0CF-616379D33E06}" srcOrd="0" destOrd="0" parTransId="{5C19F55B-6AE8-43D2-BC8E-FE2EC6C7914B}" sibTransId="{14D34A9B-2F30-4F3E-89EA-EFADD6848BD5}"/>
    <dgm:cxn modelId="{12F1B876-301E-4120-AD8C-F5E62C79E12E}" srcId="{82B514AB-FE85-48F1-BF9F-729C944C1954}" destId="{D349715C-5AD9-4C8E-B826-09FAEA87DD5A}" srcOrd="0" destOrd="0" parTransId="{92EEF13C-B7AE-414C-803F-1F893CBEC06E}" sibTransId="{302C1968-3E78-4250-A5AF-917343D72577}"/>
    <dgm:cxn modelId="{F04E6E59-A856-4255-9C01-26B378A3C921}" srcId="{28708E10-4DFF-4355-AEBC-C9858717E663}" destId="{453A39D6-260C-4FEE-9C14-CAB885181328}" srcOrd="3" destOrd="0" parTransId="{5D01A254-921B-47D2-B04D-E02BF7C5FAED}" sibTransId="{63795C01-B273-4770-A26D-450EDD3DFFCA}"/>
    <dgm:cxn modelId="{352A4C7A-DD75-4279-8CEC-C99A32B1A6C8}" srcId="{64EE9B42-BF4A-432A-B373-5328DEA211D6}" destId="{2353DE05-60A3-449E-8D42-B9A6D5FDDD51}" srcOrd="0" destOrd="0" parTransId="{C64BD93A-963F-4FC1-AC98-55CB17C438DF}" sibTransId="{5DD4665F-CE1D-4907-B24F-0895BCEAA1EF}"/>
    <dgm:cxn modelId="{D572147C-6609-45FE-9580-ECE3BCE6E967}" srcId="{28708E10-4DFF-4355-AEBC-C9858717E663}" destId="{3752F547-AFCC-4E12-AEC1-19134203B589}" srcOrd="4" destOrd="0" parTransId="{D3F70FB9-7C03-4537-B9DF-CBF3A3CAF5AC}" sibTransId="{B5512697-EB03-4993-8794-2579B3EACF49}"/>
    <dgm:cxn modelId="{4584768A-61D7-4952-9BED-CE87ACAFE345}" srcId="{28708E10-4DFF-4355-AEBC-C9858717E663}" destId="{5CAAFA2B-9A08-458C-83D0-B9BFAE32B815}" srcOrd="2" destOrd="0" parTransId="{931F7911-1F55-4BDC-8647-04A287633105}" sibTransId="{EBE8B590-3789-4A76-87EE-ACD94D84E0CA}"/>
    <dgm:cxn modelId="{05AE6394-DC9D-447D-86B2-EDF89326946E}" type="presOf" srcId="{92CCE78F-E5E2-4C64-8D03-F36848D1A34C}" destId="{D78C5D7A-8275-4A4C-A325-2AD350E8FE95}" srcOrd="0" destOrd="0" presId="urn:microsoft.com/office/officeart/2016/7/layout/ChevronBlockProcess"/>
    <dgm:cxn modelId="{B207789F-F120-492F-B35D-AF8CDED110A0}" type="presOf" srcId="{82B514AB-FE85-48F1-BF9F-729C944C1954}" destId="{F371B958-CE10-464D-AA82-C9372B8FDBF1}" srcOrd="0" destOrd="0" presId="urn:microsoft.com/office/officeart/2016/7/layout/ChevronBlockProcess"/>
    <dgm:cxn modelId="{D855A8A0-18F2-4522-9AAD-136ADD41117F}" srcId="{3752F547-AFCC-4E12-AEC1-19134203B589}" destId="{017CCE92-22DD-40A0-8380-E071F45D67E4}" srcOrd="0" destOrd="0" parTransId="{E401FFBB-F9EE-4DC1-878F-D32086431D1D}" sibTransId="{6056797F-B9AE-4E8F-8B02-CB0323926852}"/>
    <dgm:cxn modelId="{3FFDE6C3-B78E-4384-8E42-FDF114B93490}" type="presOf" srcId="{BE09346D-D03E-452E-B0CF-616379D33E06}" destId="{D9977A28-F56B-460B-B078-5F5962D0D482}" srcOrd="0" destOrd="0" presId="urn:microsoft.com/office/officeart/2016/7/layout/ChevronBlockProcess"/>
    <dgm:cxn modelId="{C559FDD3-ED5C-403E-8576-95B02474007B}" type="presOf" srcId="{017CCE92-22DD-40A0-8380-E071F45D67E4}" destId="{BC0B9537-E272-4B4B-A880-E1F6B1F1EE3F}" srcOrd="0" destOrd="0" presId="urn:microsoft.com/office/officeart/2016/7/layout/ChevronBlockProcess"/>
    <dgm:cxn modelId="{F3AE3BDF-5C27-4814-9EB9-89376A6B6BC9}" srcId="{453A39D6-260C-4FEE-9C14-CAB885181328}" destId="{92CCE78F-E5E2-4C64-8D03-F36848D1A34C}" srcOrd="0" destOrd="0" parTransId="{B3B1368E-ADCA-4592-95BC-DAA54D1F175A}" sibTransId="{7D9D8B65-6CB6-4022-B797-46B762AA0619}"/>
    <dgm:cxn modelId="{661558E3-1A70-4AE5-A948-513246051D8A}" srcId="{28708E10-4DFF-4355-AEBC-C9858717E663}" destId="{64EE9B42-BF4A-432A-B373-5328DEA211D6}" srcOrd="1" destOrd="0" parTransId="{BFC89808-00CD-4E36-9892-9A9113FDAE80}" sibTransId="{2F0FA6BE-D51E-4B07-B89B-072AE4338D61}"/>
    <dgm:cxn modelId="{0BBEC1E8-E682-4535-9B7D-53418AA6D41A}" type="presOf" srcId="{453A39D6-260C-4FEE-9C14-CAB885181328}" destId="{1A4322AD-1739-4BEA-B74B-7345A05F35E6}" srcOrd="0" destOrd="0" presId="urn:microsoft.com/office/officeart/2016/7/layout/ChevronBlockProcess"/>
    <dgm:cxn modelId="{B08A7AF6-E981-4752-B0BC-24065D2812DB}" type="presOf" srcId="{2353DE05-60A3-449E-8D42-B9A6D5FDDD51}" destId="{252F0720-A251-45D2-9D0F-2FC5F0DB8182}" srcOrd="0" destOrd="0" presId="urn:microsoft.com/office/officeart/2016/7/layout/ChevronBlockProcess"/>
    <dgm:cxn modelId="{B10D8DFE-5A88-4412-A6E7-9B19C93C855F}" type="presOf" srcId="{3752F547-AFCC-4E12-AEC1-19134203B589}" destId="{722B8EBA-5487-47C4-AFD0-F4EFDE30B8D9}" srcOrd="0" destOrd="0" presId="urn:microsoft.com/office/officeart/2016/7/layout/ChevronBlockProcess"/>
    <dgm:cxn modelId="{5A149AAC-FDA9-41A0-930E-4ACED9E59F0B}" type="presParOf" srcId="{614B6DD2-A7FF-458E-B270-A92F7A440AD8}" destId="{7EB41A6E-7308-4B57-AD4C-70AEA820242C}" srcOrd="0" destOrd="0" presId="urn:microsoft.com/office/officeart/2016/7/layout/ChevronBlockProcess"/>
    <dgm:cxn modelId="{6B28B900-EF20-49E1-8E51-1DD55D4FE83F}" type="presParOf" srcId="{7EB41A6E-7308-4B57-AD4C-70AEA820242C}" destId="{F371B958-CE10-464D-AA82-C9372B8FDBF1}" srcOrd="0" destOrd="0" presId="urn:microsoft.com/office/officeart/2016/7/layout/ChevronBlockProcess"/>
    <dgm:cxn modelId="{DD3AB5DE-476A-4543-B798-E58C3A1E07A9}" type="presParOf" srcId="{7EB41A6E-7308-4B57-AD4C-70AEA820242C}" destId="{27B0725D-8219-45C6-88DD-1B85EC103448}" srcOrd="1" destOrd="0" presId="urn:microsoft.com/office/officeart/2016/7/layout/ChevronBlockProcess"/>
    <dgm:cxn modelId="{05C83D18-B6CC-42BB-A9D4-D9435E12D5F1}" type="presParOf" srcId="{614B6DD2-A7FF-458E-B270-A92F7A440AD8}" destId="{480E3400-AEE4-4F3C-AECC-8817C75136DC}" srcOrd="1" destOrd="0" presId="urn:microsoft.com/office/officeart/2016/7/layout/ChevronBlockProcess"/>
    <dgm:cxn modelId="{45158339-5447-4233-BE82-C542C0E3C274}" type="presParOf" srcId="{614B6DD2-A7FF-458E-B270-A92F7A440AD8}" destId="{C526E34A-B818-4C2A-B4BF-1B1C7701B94E}" srcOrd="2" destOrd="0" presId="urn:microsoft.com/office/officeart/2016/7/layout/ChevronBlockProcess"/>
    <dgm:cxn modelId="{D749668D-D3EB-498B-BAF7-082175B59955}" type="presParOf" srcId="{C526E34A-B818-4C2A-B4BF-1B1C7701B94E}" destId="{DD5B6662-C55D-41BC-A295-C814383F28CE}" srcOrd="0" destOrd="0" presId="urn:microsoft.com/office/officeart/2016/7/layout/ChevronBlockProcess"/>
    <dgm:cxn modelId="{991E2AF1-C281-4138-BD1F-AAC862C141B2}" type="presParOf" srcId="{C526E34A-B818-4C2A-B4BF-1B1C7701B94E}" destId="{252F0720-A251-45D2-9D0F-2FC5F0DB8182}" srcOrd="1" destOrd="0" presId="urn:microsoft.com/office/officeart/2016/7/layout/ChevronBlockProcess"/>
    <dgm:cxn modelId="{C71260FC-7592-490E-A755-3DEB3C81CADF}" type="presParOf" srcId="{614B6DD2-A7FF-458E-B270-A92F7A440AD8}" destId="{50DC194C-5D30-4BBC-9CA4-982B4CFE871A}" srcOrd="3" destOrd="0" presId="urn:microsoft.com/office/officeart/2016/7/layout/ChevronBlockProcess"/>
    <dgm:cxn modelId="{84EB3736-2179-461B-B018-0CAF3D7DA75C}" type="presParOf" srcId="{614B6DD2-A7FF-458E-B270-A92F7A440AD8}" destId="{BE1725EC-E551-4940-A4D2-ED48DC05656F}" srcOrd="4" destOrd="0" presId="urn:microsoft.com/office/officeart/2016/7/layout/ChevronBlockProcess"/>
    <dgm:cxn modelId="{01B96EE1-C37C-4FB2-A9FB-29C0AAEC7459}" type="presParOf" srcId="{BE1725EC-E551-4940-A4D2-ED48DC05656F}" destId="{0612DFD1-4001-4AEB-B41C-677D4CAE33C5}" srcOrd="0" destOrd="0" presId="urn:microsoft.com/office/officeart/2016/7/layout/ChevronBlockProcess"/>
    <dgm:cxn modelId="{D9271699-6282-4B68-BB06-257BBAB1C6EC}" type="presParOf" srcId="{BE1725EC-E551-4940-A4D2-ED48DC05656F}" destId="{D9977A28-F56B-460B-B078-5F5962D0D482}" srcOrd="1" destOrd="0" presId="urn:microsoft.com/office/officeart/2016/7/layout/ChevronBlockProcess"/>
    <dgm:cxn modelId="{0EDE8842-2290-492D-AEE9-7332C6FEEFAB}" type="presParOf" srcId="{614B6DD2-A7FF-458E-B270-A92F7A440AD8}" destId="{D153C710-6121-4EBD-BD6F-6092741B7BE8}" srcOrd="5" destOrd="0" presId="urn:microsoft.com/office/officeart/2016/7/layout/ChevronBlockProcess"/>
    <dgm:cxn modelId="{58529ED6-49A4-49BD-893C-5B0C127233EA}" type="presParOf" srcId="{614B6DD2-A7FF-458E-B270-A92F7A440AD8}" destId="{BEA8734C-922D-4057-A43E-22D4E108DF62}" srcOrd="6" destOrd="0" presId="urn:microsoft.com/office/officeart/2016/7/layout/ChevronBlockProcess"/>
    <dgm:cxn modelId="{60C90D88-02FD-4CCF-A824-CC6C122BBA59}" type="presParOf" srcId="{BEA8734C-922D-4057-A43E-22D4E108DF62}" destId="{1A4322AD-1739-4BEA-B74B-7345A05F35E6}" srcOrd="0" destOrd="0" presId="urn:microsoft.com/office/officeart/2016/7/layout/ChevronBlockProcess"/>
    <dgm:cxn modelId="{8E0AA06E-E4B0-4B13-9249-CCF41C1DC04B}" type="presParOf" srcId="{BEA8734C-922D-4057-A43E-22D4E108DF62}" destId="{D78C5D7A-8275-4A4C-A325-2AD350E8FE95}" srcOrd="1" destOrd="0" presId="urn:microsoft.com/office/officeart/2016/7/layout/ChevronBlockProcess"/>
    <dgm:cxn modelId="{E2DF2920-1BA1-4BFB-B3D1-E951687DA378}" type="presParOf" srcId="{614B6DD2-A7FF-458E-B270-A92F7A440AD8}" destId="{A40E9DA1-3DAA-485B-B28A-DA96869D9D8A}" srcOrd="7" destOrd="0" presId="urn:microsoft.com/office/officeart/2016/7/layout/ChevronBlockProcess"/>
    <dgm:cxn modelId="{D8CD509A-91D6-4A12-A66C-7DA8840B48C8}" type="presParOf" srcId="{614B6DD2-A7FF-458E-B270-A92F7A440AD8}" destId="{6A5EFB8C-DC60-4716-A6F7-AFE2882304A6}" srcOrd="8" destOrd="0" presId="urn:microsoft.com/office/officeart/2016/7/layout/ChevronBlockProcess"/>
    <dgm:cxn modelId="{F02C4402-C70C-4B89-B087-CCFB59540C80}" type="presParOf" srcId="{6A5EFB8C-DC60-4716-A6F7-AFE2882304A6}" destId="{722B8EBA-5487-47C4-AFD0-F4EFDE30B8D9}" srcOrd="0" destOrd="0" presId="urn:microsoft.com/office/officeart/2016/7/layout/ChevronBlockProcess"/>
    <dgm:cxn modelId="{465B0691-27EC-4EA1-9D12-7BDBF47505F1}" type="presParOf" srcId="{6A5EFB8C-DC60-4716-A6F7-AFE2882304A6}" destId="{BC0B9537-E272-4B4B-A880-E1F6B1F1EE3F}"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2309"/>
          <a:ext cx="9905999" cy="8308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51343" y="189259"/>
          <a:ext cx="457435" cy="456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960123" y="2309"/>
          <a:ext cx="8543588" cy="83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022" tIns="88022" rIns="88022" bIns="88022" numCol="1" spcCol="1270" anchor="ctr" anchorCtr="0">
          <a:noAutofit/>
        </a:bodyPr>
        <a:lstStyle/>
        <a:p>
          <a:pPr marL="0" lvl="0" indent="0" algn="l" defTabSz="622300" rtl="0">
            <a:lnSpc>
              <a:spcPct val="90000"/>
            </a:lnSpc>
            <a:spcBef>
              <a:spcPct val="0"/>
            </a:spcBef>
            <a:spcAft>
              <a:spcPct val="35000"/>
            </a:spcAft>
            <a:buNone/>
          </a:pPr>
          <a:r>
            <a:rPr lang="en-US" sz="1400" kern="1200" dirty="0"/>
            <a:t>Include statement: #include &lt;</a:t>
          </a:r>
          <a:r>
            <a:rPr lang="en-US" sz="1400" kern="1200" dirty="0" err="1"/>
            <a:t>stdio.h</a:t>
          </a:r>
          <a:r>
            <a:rPr lang="en-US" sz="1400" kern="1200" dirty="0"/>
            <a:t>&gt;</a:t>
          </a:r>
        </a:p>
      </dsp:txBody>
      <dsp:txXfrm>
        <a:off x="960123" y="2309"/>
        <a:ext cx="8543588" cy="831701"/>
      </dsp:txXfrm>
    </dsp:sp>
    <dsp:sp modelId="{B9A40EDB-694E-464C-8356-AEE8787842F2}">
      <dsp:nvSpPr>
        <dsp:cNvPr id="0" name=""/>
        <dsp:cNvSpPr/>
      </dsp:nvSpPr>
      <dsp:spPr>
        <a:xfrm>
          <a:off x="0" y="985229"/>
          <a:ext cx="9905999" cy="8308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51343" y="1172179"/>
          <a:ext cx="457435" cy="456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960123" y="985229"/>
          <a:ext cx="8543588" cy="83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022" tIns="88022" rIns="88022" bIns="88022" numCol="1" spcCol="1270" anchor="ctr" anchorCtr="0">
          <a:noAutofit/>
        </a:bodyPr>
        <a:lstStyle/>
        <a:p>
          <a:pPr marL="0" lvl="0" indent="0" algn="l" defTabSz="622300">
            <a:lnSpc>
              <a:spcPct val="90000"/>
            </a:lnSpc>
            <a:spcBef>
              <a:spcPct val="0"/>
            </a:spcBef>
            <a:spcAft>
              <a:spcPct val="35000"/>
            </a:spcAft>
            <a:buNone/>
          </a:pPr>
          <a:r>
            <a:rPr lang="en-US" sz="1400" kern="1200" dirty="0"/>
            <a:t>Function prototypes for conversion functions</a:t>
          </a:r>
        </a:p>
      </dsp:txBody>
      <dsp:txXfrm>
        <a:off x="960123" y="985229"/>
        <a:ext cx="8543588" cy="831701"/>
      </dsp:txXfrm>
    </dsp:sp>
    <dsp:sp modelId="{9DD6C5DE-B838-492F-B4A8-49E4DE8C5CF5}">
      <dsp:nvSpPr>
        <dsp:cNvPr id="0" name=""/>
        <dsp:cNvSpPr/>
      </dsp:nvSpPr>
      <dsp:spPr>
        <a:xfrm>
          <a:off x="0" y="1968148"/>
          <a:ext cx="9905999" cy="8308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51343" y="2155098"/>
          <a:ext cx="457435" cy="456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960123" y="1968148"/>
          <a:ext cx="8543588" cy="83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022" tIns="88022" rIns="88022" bIns="88022" numCol="1" spcCol="1270" anchor="ctr" anchorCtr="0">
          <a:noAutofit/>
        </a:bodyPr>
        <a:lstStyle/>
        <a:p>
          <a:pPr marL="0" lvl="0" indent="0" algn="l" defTabSz="622300">
            <a:lnSpc>
              <a:spcPct val="90000"/>
            </a:lnSpc>
            <a:spcBef>
              <a:spcPct val="0"/>
            </a:spcBef>
            <a:spcAft>
              <a:spcPct val="35000"/>
            </a:spcAft>
            <a:buNone/>
          </a:pPr>
          <a:r>
            <a:rPr lang="en-US" sz="1400" kern="1200" dirty="0"/>
            <a:t>Length conversion functions: </a:t>
          </a:r>
          <a:r>
            <a:rPr lang="en-US" sz="1400" kern="1200" dirty="0" err="1"/>
            <a:t>meters_to_feet</a:t>
          </a:r>
          <a:r>
            <a:rPr lang="en-US" sz="1400" kern="1200" dirty="0"/>
            <a:t>, </a:t>
          </a:r>
          <a:r>
            <a:rPr lang="en-US" sz="1400" kern="1200" dirty="0" err="1"/>
            <a:t>feet_to_meters</a:t>
          </a:r>
        </a:p>
      </dsp:txBody>
      <dsp:txXfrm>
        <a:off x="960123" y="1968148"/>
        <a:ext cx="8543588" cy="831701"/>
      </dsp:txXfrm>
    </dsp:sp>
    <dsp:sp modelId="{984F7435-4B4C-47D4-B03E-CC8917BDBDBB}">
      <dsp:nvSpPr>
        <dsp:cNvPr id="0" name=""/>
        <dsp:cNvSpPr/>
      </dsp:nvSpPr>
      <dsp:spPr>
        <a:xfrm>
          <a:off x="0" y="2951068"/>
          <a:ext cx="9905999" cy="8308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51589" y="3138018"/>
          <a:ext cx="457435" cy="4569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960614" y="2951068"/>
          <a:ext cx="8543588" cy="83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022" tIns="88022" rIns="88022" bIns="88022" numCol="1" spcCol="1270" anchor="ctr" anchorCtr="0">
          <a:noAutofit/>
        </a:bodyPr>
        <a:lstStyle/>
        <a:p>
          <a:pPr marL="0" lvl="0" indent="0" algn="l" defTabSz="622300" rtl="0">
            <a:lnSpc>
              <a:spcPct val="90000"/>
            </a:lnSpc>
            <a:spcBef>
              <a:spcPct val="0"/>
            </a:spcBef>
            <a:spcAft>
              <a:spcPct val="35000"/>
            </a:spcAft>
            <a:buNone/>
          </a:pPr>
          <a:r>
            <a:rPr lang="en-US" sz="1400" kern="1200" dirty="0"/>
            <a:t>Weight conversion functions: </a:t>
          </a:r>
          <a:r>
            <a:rPr lang="en-US" sz="1400" kern="1200" dirty="0" err="1"/>
            <a:t>kilograms_to_pounds</a:t>
          </a:r>
          <a:r>
            <a:rPr lang="en-US" sz="1400" kern="1200" dirty="0"/>
            <a:t>, </a:t>
          </a:r>
          <a:r>
            <a:rPr lang="en-US" sz="1400" kern="1200" dirty="0" err="1"/>
            <a:t>pounds_to_kilograms</a:t>
          </a:r>
          <a:br>
            <a:rPr lang="en-US" sz="1400" kern="1200" dirty="0">
              <a:latin typeface="Tw Cen MT" panose="020B0602020104020603"/>
            </a:rPr>
          </a:br>
          <a:br>
            <a:rPr lang="en-US" sz="1400" kern="1200" dirty="0">
              <a:latin typeface="Tw Cen MT" panose="020B0602020104020603"/>
            </a:rPr>
          </a:br>
          <a:br>
            <a:rPr lang="en-US" sz="1400" kern="1200" dirty="0">
              <a:latin typeface="Tw Cen MT" panose="020B0602020104020603"/>
            </a:rPr>
          </a:br>
          <a:r>
            <a:rPr lang="en-US" sz="1400" kern="1200" dirty="0"/>
            <a:t>Weight conversion functions: </a:t>
          </a:r>
          <a:r>
            <a:rPr lang="en-US" sz="1400" kern="1200" dirty="0" err="1"/>
            <a:t>kilograms_to_pounds</a:t>
          </a:r>
          <a:r>
            <a:rPr lang="en-US" sz="1400" kern="1200" dirty="0"/>
            <a:t>, </a:t>
          </a:r>
          <a:r>
            <a:rPr lang="en-US" sz="1400" kern="1200" dirty="0" err="1"/>
            <a:t>pounds_to_kilograms</a:t>
          </a:r>
          <a:br>
            <a:rPr lang="en-US" sz="1400" kern="1200" dirty="0">
              <a:latin typeface="Tw Cen MT" panose="020B0602020104020603"/>
            </a:rPr>
          </a:br>
          <a:br>
            <a:rPr lang="en-US" sz="1400" kern="1200" dirty="0">
              <a:latin typeface="Tw Cen MT" panose="020B0602020104020603"/>
            </a:rPr>
          </a:br>
          <a:br>
            <a:rPr lang="en-US" sz="1400" kern="1200" dirty="0">
              <a:latin typeface="Tw Cen MT" panose="020B0602020104020603"/>
            </a:rPr>
          </a:br>
          <a:r>
            <a:rPr lang="en-US" sz="1400" kern="1200" dirty="0"/>
            <a:t>Temperature conversion functions: </a:t>
          </a:r>
          <a:r>
            <a:rPr lang="en-US" sz="1400" kern="1200" dirty="0" err="1"/>
            <a:t>celsius_to_fahrenheit</a:t>
          </a:r>
          <a:r>
            <a:rPr lang="en-US" sz="1400" kern="1200" dirty="0"/>
            <a:t>, </a:t>
          </a:r>
          <a:r>
            <a:rPr lang="en-US" sz="1400" kern="1200" dirty="0" err="1"/>
            <a:t>fahrenheit_to_celsius</a:t>
          </a:r>
          <a:endParaRPr lang="en-US" sz="1400" kern="1200" dirty="0"/>
        </a:p>
      </dsp:txBody>
      <dsp:txXfrm>
        <a:off x="960614" y="2951068"/>
        <a:ext cx="8543588" cy="831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B958-CE10-464D-AA82-C9372B8FDBF1}">
      <dsp:nvSpPr>
        <dsp:cNvPr id="0" name=""/>
        <dsp:cNvSpPr/>
      </dsp:nvSpPr>
      <dsp:spPr>
        <a:xfrm>
          <a:off x="8364" y="288437"/>
          <a:ext cx="2017439" cy="605231"/>
        </a:xfrm>
        <a:prstGeom prst="chevron">
          <a:avLst>
            <a:gd name="adj" fmla="val 30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4729" tIns="74729" rIns="74729" bIns="74729" numCol="1" spcCol="1270" anchor="ctr" anchorCtr="0">
          <a:noAutofit/>
        </a:bodyPr>
        <a:lstStyle/>
        <a:p>
          <a:pPr marL="0" lvl="0" indent="0" algn="ctr" defTabSz="1244600">
            <a:lnSpc>
              <a:spcPct val="90000"/>
            </a:lnSpc>
            <a:spcBef>
              <a:spcPct val="0"/>
            </a:spcBef>
            <a:spcAft>
              <a:spcPct val="35000"/>
            </a:spcAft>
            <a:buNone/>
          </a:pPr>
          <a:r>
            <a:rPr lang="en-US" sz="2800" kern="1200"/>
            <a:t>Step 1</a:t>
          </a:r>
        </a:p>
      </dsp:txBody>
      <dsp:txXfrm>
        <a:off x="189933" y="288437"/>
        <a:ext cx="1654301" cy="605231"/>
      </dsp:txXfrm>
    </dsp:sp>
    <dsp:sp modelId="{27B0725D-8219-45C6-88DD-1B85EC103448}">
      <dsp:nvSpPr>
        <dsp:cNvPr id="0" name=""/>
        <dsp:cNvSpPr/>
      </dsp:nvSpPr>
      <dsp:spPr>
        <a:xfrm>
          <a:off x="8364" y="893669"/>
          <a:ext cx="1835869" cy="1960613"/>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5075" tIns="145075" rIns="145075" bIns="290149" numCol="1" spcCol="1270" anchor="t" anchorCtr="0">
          <a:noAutofit/>
        </a:bodyPr>
        <a:lstStyle/>
        <a:p>
          <a:pPr marL="0" lvl="0" indent="0" algn="l" defTabSz="889000">
            <a:lnSpc>
              <a:spcPct val="90000"/>
            </a:lnSpc>
            <a:spcBef>
              <a:spcPct val="0"/>
            </a:spcBef>
            <a:spcAft>
              <a:spcPct val="35000"/>
            </a:spcAft>
            <a:buNone/>
          </a:pPr>
          <a:r>
            <a:rPr lang="en-US" sz="2000" kern="1200"/>
            <a:t>Run the program</a:t>
          </a:r>
        </a:p>
      </dsp:txBody>
      <dsp:txXfrm>
        <a:off x="8364" y="893669"/>
        <a:ext cx="1835869" cy="1960613"/>
      </dsp:txXfrm>
    </dsp:sp>
    <dsp:sp modelId="{DD5B6662-C55D-41BC-A295-C814383F28CE}">
      <dsp:nvSpPr>
        <dsp:cNvPr id="0" name=""/>
        <dsp:cNvSpPr/>
      </dsp:nvSpPr>
      <dsp:spPr>
        <a:xfrm>
          <a:off x="1976322" y="288437"/>
          <a:ext cx="2017439" cy="605231"/>
        </a:xfrm>
        <a:prstGeom prst="chevron">
          <a:avLst>
            <a:gd name="adj" fmla="val 30000"/>
          </a:avLst>
        </a:prstGeom>
        <a:gradFill rotWithShape="0">
          <a:gsLst>
            <a:gs pos="0">
              <a:schemeClr val="accent5">
                <a:hueOff val="1065261"/>
                <a:satOff val="-7052"/>
                <a:lumOff val="-1225"/>
                <a:alphaOff val="0"/>
                <a:tint val="94000"/>
                <a:satMod val="105000"/>
                <a:lumMod val="102000"/>
              </a:schemeClr>
            </a:gs>
            <a:gs pos="100000">
              <a:schemeClr val="accent5">
                <a:hueOff val="1065261"/>
                <a:satOff val="-7052"/>
                <a:lumOff val="-1225"/>
                <a:alphaOff val="0"/>
                <a:shade val="74000"/>
                <a:satMod val="128000"/>
                <a:lumMod val="100000"/>
              </a:schemeClr>
            </a:gs>
          </a:gsLst>
          <a:lin ang="5400000" scaled="0"/>
        </a:gradFill>
        <a:ln w="9525" cap="flat" cmpd="sng" algn="ctr">
          <a:solidFill>
            <a:schemeClr val="accent5">
              <a:hueOff val="1065261"/>
              <a:satOff val="-7052"/>
              <a:lumOff val="-1225"/>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4729" tIns="74729" rIns="74729" bIns="74729" numCol="1" spcCol="1270" anchor="ctr" anchorCtr="0">
          <a:noAutofit/>
        </a:bodyPr>
        <a:lstStyle/>
        <a:p>
          <a:pPr marL="0" lvl="0" indent="0" algn="ctr" defTabSz="1244600">
            <a:lnSpc>
              <a:spcPct val="90000"/>
            </a:lnSpc>
            <a:spcBef>
              <a:spcPct val="0"/>
            </a:spcBef>
            <a:spcAft>
              <a:spcPct val="35000"/>
            </a:spcAft>
            <a:buNone/>
          </a:pPr>
          <a:r>
            <a:rPr lang="en-US" sz="2800" kern="1200"/>
            <a:t>Step 2</a:t>
          </a:r>
        </a:p>
      </dsp:txBody>
      <dsp:txXfrm>
        <a:off x="2157891" y="288437"/>
        <a:ext cx="1654301" cy="605231"/>
      </dsp:txXfrm>
    </dsp:sp>
    <dsp:sp modelId="{252F0720-A251-45D2-9D0F-2FC5F0DB8182}">
      <dsp:nvSpPr>
        <dsp:cNvPr id="0" name=""/>
        <dsp:cNvSpPr/>
      </dsp:nvSpPr>
      <dsp:spPr>
        <a:xfrm>
          <a:off x="1976322" y="893669"/>
          <a:ext cx="1835869" cy="1960613"/>
        </a:xfrm>
        <a:prstGeom prst="rect">
          <a:avLst/>
        </a:prstGeom>
        <a:solidFill>
          <a:schemeClr val="accent5">
            <a:tint val="40000"/>
            <a:alpha val="90000"/>
            <a:hueOff val="1285597"/>
            <a:satOff val="-7712"/>
            <a:lumOff val="-545"/>
            <a:alphaOff val="0"/>
          </a:schemeClr>
        </a:solidFill>
        <a:ln w="9525" cap="flat" cmpd="sng" algn="ctr">
          <a:solidFill>
            <a:schemeClr val="accent5">
              <a:tint val="40000"/>
              <a:alpha val="90000"/>
              <a:hueOff val="1285597"/>
              <a:satOff val="-7712"/>
              <a:lumOff val="-5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5075" tIns="145075" rIns="145075" bIns="290149" numCol="1" spcCol="1270" anchor="t" anchorCtr="0">
          <a:noAutofit/>
        </a:bodyPr>
        <a:lstStyle/>
        <a:p>
          <a:pPr marL="0" lvl="0" indent="0" algn="l" defTabSz="889000">
            <a:lnSpc>
              <a:spcPct val="90000"/>
            </a:lnSpc>
            <a:spcBef>
              <a:spcPct val="0"/>
            </a:spcBef>
            <a:spcAft>
              <a:spcPct val="35000"/>
            </a:spcAft>
            <a:buNone/>
          </a:pPr>
          <a:r>
            <a:rPr lang="en-US" sz="2000" kern="1200"/>
            <a:t>Select the desired unit conversion option from the main menu (1-5)</a:t>
          </a:r>
        </a:p>
      </dsp:txBody>
      <dsp:txXfrm>
        <a:off x="1976322" y="893669"/>
        <a:ext cx="1835869" cy="1960613"/>
      </dsp:txXfrm>
    </dsp:sp>
    <dsp:sp modelId="{0612DFD1-4001-4AEB-B41C-677D4CAE33C5}">
      <dsp:nvSpPr>
        <dsp:cNvPr id="0" name=""/>
        <dsp:cNvSpPr/>
      </dsp:nvSpPr>
      <dsp:spPr>
        <a:xfrm>
          <a:off x="3944280" y="288437"/>
          <a:ext cx="2017439" cy="605231"/>
        </a:xfrm>
        <a:prstGeom prst="chevron">
          <a:avLst>
            <a:gd name="adj" fmla="val 30000"/>
          </a:avLst>
        </a:prstGeom>
        <a:gradFill rotWithShape="0">
          <a:gsLst>
            <a:gs pos="0">
              <a:schemeClr val="accent5">
                <a:hueOff val="2130522"/>
                <a:satOff val="-14104"/>
                <a:lumOff val="-2451"/>
                <a:alphaOff val="0"/>
                <a:tint val="94000"/>
                <a:satMod val="105000"/>
                <a:lumMod val="102000"/>
              </a:schemeClr>
            </a:gs>
            <a:gs pos="100000">
              <a:schemeClr val="accent5">
                <a:hueOff val="2130522"/>
                <a:satOff val="-14104"/>
                <a:lumOff val="-2451"/>
                <a:alphaOff val="0"/>
                <a:shade val="74000"/>
                <a:satMod val="128000"/>
                <a:lumMod val="100000"/>
              </a:schemeClr>
            </a:gs>
          </a:gsLst>
          <a:lin ang="5400000" scaled="0"/>
        </a:gradFill>
        <a:ln w="9525" cap="flat" cmpd="sng" algn="ctr">
          <a:solidFill>
            <a:schemeClr val="accent5">
              <a:hueOff val="2130522"/>
              <a:satOff val="-14104"/>
              <a:lumOff val="-245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4729" tIns="74729" rIns="74729" bIns="74729" numCol="1" spcCol="1270" anchor="ctr" anchorCtr="0">
          <a:noAutofit/>
        </a:bodyPr>
        <a:lstStyle/>
        <a:p>
          <a:pPr marL="0" lvl="0" indent="0" algn="ctr" defTabSz="1244600">
            <a:lnSpc>
              <a:spcPct val="90000"/>
            </a:lnSpc>
            <a:spcBef>
              <a:spcPct val="0"/>
            </a:spcBef>
            <a:spcAft>
              <a:spcPct val="35000"/>
            </a:spcAft>
            <a:buNone/>
          </a:pPr>
          <a:r>
            <a:rPr lang="en-US" sz="2800" kern="1200"/>
            <a:t>Step 3</a:t>
          </a:r>
        </a:p>
      </dsp:txBody>
      <dsp:txXfrm>
        <a:off x="4125849" y="288437"/>
        <a:ext cx="1654301" cy="605231"/>
      </dsp:txXfrm>
    </dsp:sp>
    <dsp:sp modelId="{D9977A28-F56B-460B-B078-5F5962D0D482}">
      <dsp:nvSpPr>
        <dsp:cNvPr id="0" name=""/>
        <dsp:cNvSpPr/>
      </dsp:nvSpPr>
      <dsp:spPr>
        <a:xfrm>
          <a:off x="3944280" y="893669"/>
          <a:ext cx="1835869" cy="1960613"/>
        </a:xfrm>
        <a:prstGeom prst="rect">
          <a:avLst/>
        </a:prstGeom>
        <a:solidFill>
          <a:schemeClr val="accent5">
            <a:tint val="40000"/>
            <a:alpha val="90000"/>
            <a:hueOff val="2571194"/>
            <a:satOff val="-15423"/>
            <a:lumOff val="-1090"/>
            <a:alphaOff val="0"/>
          </a:schemeClr>
        </a:solidFill>
        <a:ln w="9525" cap="flat" cmpd="sng" algn="ctr">
          <a:solidFill>
            <a:schemeClr val="accent5">
              <a:tint val="40000"/>
              <a:alpha val="90000"/>
              <a:hueOff val="2571194"/>
              <a:satOff val="-15423"/>
              <a:lumOff val="-10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5075" tIns="145075" rIns="145075" bIns="290149" numCol="1" spcCol="1270" anchor="t" anchorCtr="0">
          <a:noAutofit/>
        </a:bodyPr>
        <a:lstStyle/>
        <a:p>
          <a:pPr marL="0" lvl="0" indent="0" algn="l" defTabSz="889000">
            <a:lnSpc>
              <a:spcPct val="90000"/>
            </a:lnSpc>
            <a:spcBef>
              <a:spcPct val="0"/>
            </a:spcBef>
            <a:spcAft>
              <a:spcPct val="35000"/>
            </a:spcAft>
            <a:buNone/>
          </a:pPr>
          <a:r>
            <a:rPr lang="en-US" sz="2000" kern="1200"/>
            <a:t>Enter the value you want to convert</a:t>
          </a:r>
        </a:p>
      </dsp:txBody>
      <dsp:txXfrm>
        <a:off x="3944280" y="893669"/>
        <a:ext cx="1835869" cy="1960613"/>
      </dsp:txXfrm>
    </dsp:sp>
    <dsp:sp modelId="{1A4322AD-1739-4BEA-B74B-7345A05F35E6}">
      <dsp:nvSpPr>
        <dsp:cNvPr id="0" name=""/>
        <dsp:cNvSpPr/>
      </dsp:nvSpPr>
      <dsp:spPr>
        <a:xfrm>
          <a:off x="5912238" y="288437"/>
          <a:ext cx="2017439" cy="605231"/>
        </a:xfrm>
        <a:prstGeom prst="chevron">
          <a:avLst>
            <a:gd name="adj" fmla="val 30000"/>
          </a:avLst>
        </a:prstGeom>
        <a:gradFill rotWithShape="0">
          <a:gsLst>
            <a:gs pos="0">
              <a:schemeClr val="accent5">
                <a:hueOff val="3195783"/>
                <a:satOff val="-21155"/>
                <a:lumOff val="-3676"/>
                <a:alphaOff val="0"/>
                <a:tint val="94000"/>
                <a:satMod val="105000"/>
                <a:lumMod val="102000"/>
              </a:schemeClr>
            </a:gs>
            <a:gs pos="100000">
              <a:schemeClr val="accent5">
                <a:hueOff val="3195783"/>
                <a:satOff val="-21155"/>
                <a:lumOff val="-3676"/>
                <a:alphaOff val="0"/>
                <a:shade val="74000"/>
                <a:satMod val="128000"/>
                <a:lumMod val="100000"/>
              </a:schemeClr>
            </a:gs>
          </a:gsLst>
          <a:lin ang="5400000" scaled="0"/>
        </a:gradFill>
        <a:ln w="9525" cap="flat" cmpd="sng" algn="ctr">
          <a:solidFill>
            <a:schemeClr val="accent5">
              <a:hueOff val="3195783"/>
              <a:satOff val="-21155"/>
              <a:lumOff val="-367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4729" tIns="74729" rIns="74729" bIns="74729" numCol="1" spcCol="1270" anchor="ctr" anchorCtr="0">
          <a:noAutofit/>
        </a:bodyPr>
        <a:lstStyle/>
        <a:p>
          <a:pPr marL="0" lvl="0" indent="0" algn="ctr" defTabSz="1244600">
            <a:lnSpc>
              <a:spcPct val="90000"/>
            </a:lnSpc>
            <a:spcBef>
              <a:spcPct val="0"/>
            </a:spcBef>
            <a:spcAft>
              <a:spcPct val="35000"/>
            </a:spcAft>
            <a:buNone/>
          </a:pPr>
          <a:r>
            <a:rPr lang="en-US" sz="2800" kern="1200"/>
            <a:t>Step 4</a:t>
          </a:r>
        </a:p>
      </dsp:txBody>
      <dsp:txXfrm>
        <a:off x="6093807" y="288437"/>
        <a:ext cx="1654301" cy="605231"/>
      </dsp:txXfrm>
    </dsp:sp>
    <dsp:sp modelId="{D78C5D7A-8275-4A4C-A325-2AD350E8FE95}">
      <dsp:nvSpPr>
        <dsp:cNvPr id="0" name=""/>
        <dsp:cNvSpPr/>
      </dsp:nvSpPr>
      <dsp:spPr>
        <a:xfrm>
          <a:off x="5912238" y="893669"/>
          <a:ext cx="1835869" cy="1960613"/>
        </a:xfrm>
        <a:prstGeom prst="rect">
          <a:avLst/>
        </a:prstGeom>
        <a:solidFill>
          <a:schemeClr val="accent5">
            <a:tint val="40000"/>
            <a:alpha val="90000"/>
            <a:hueOff val="3856790"/>
            <a:satOff val="-23135"/>
            <a:lumOff val="-1635"/>
            <a:alphaOff val="0"/>
          </a:schemeClr>
        </a:solidFill>
        <a:ln w="9525" cap="flat" cmpd="sng" algn="ctr">
          <a:solidFill>
            <a:schemeClr val="accent5">
              <a:tint val="40000"/>
              <a:alpha val="90000"/>
              <a:hueOff val="3856790"/>
              <a:satOff val="-23135"/>
              <a:lumOff val="-163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5075" tIns="145075" rIns="145075" bIns="290149" numCol="1" spcCol="1270" anchor="t" anchorCtr="0">
          <a:noAutofit/>
        </a:bodyPr>
        <a:lstStyle/>
        <a:p>
          <a:pPr marL="0" lvl="0" indent="0" algn="l" defTabSz="889000">
            <a:lnSpc>
              <a:spcPct val="90000"/>
            </a:lnSpc>
            <a:spcBef>
              <a:spcPct val="0"/>
            </a:spcBef>
            <a:spcAft>
              <a:spcPct val="35000"/>
            </a:spcAft>
            <a:buNone/>
          </a:pPr>
          <a:r>
            <a:rPr lang="en-US" sz="2000" kern="1200"/>
            <a:t>View the converted result</a:t>
          </a:r>
        </a:p>
      </dsp:txBody>
      <dsp:txXfrm>
        <a:off x="5912238" y="893669"/>
        <a:ext cx="1835869" cy="1960613"/>
      </dsp:txXfrm>
    </dsp:sp>
    <dsp:sp modelId="{722B8EBA-5487-47C4-AFD0-F4EFDE30B8D9}">
      <dsp:nvSpPr>
        <dsp:cNvPr id="0" name=""/>
        <dsp:cNvSpPr/>
      </dsp:nvSpPr>
      <dsp:spPr>
        <a:xfrm>
          <a:off x="7880196" y="288437"/>
          <a:ext cx="2017439" cy="605231"/>
        </a:xfrm>
        <a:prstGeom prst="chevron">
          <a:avLst>
            <a:gd name="adj" fmla="val 30000"/>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w="9525" cap="flat" cmpd="sng" algn="ctr">
          <a:solidFill>
            <a:schemeClr val="accent5">
              <a:hueOff val="4261045"/>
              <a:satOff val="-28207"/>
              <a:lumOff val="-490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4729" tIns="74729" rIns="74729" bIns="74729" numCol="1" spcCol="1270" anchor="ctr" anchorCtr="0">
          <a:noAutofit/>
        </a:bodyPr>
        <a:lstStyle/>
        <a:p>
          <a:pPr marL="0" lvl="0" indent="0" algn="ctr" defTabSz="1244600">
            <a:lnSpc>
              <a:spcPct val="90000"/>
            </a:lnSpc>
            <a:spcBef>
              <a:spcPct val="0"/>
            </a:spcBef>
            <a:spcAft>
              <a:spcPct val="35000"/>
            </a:spcAft>
            <a:buNone/>
          </a:pPr>
          <a:r>
            <a:rPr lang="en-US" sz="2800" kern="1200"/>
            <a:t>Step 5</a:t>
          </a:r>
        </a:p>
      </dsp:txBody>
      <dsp:txXfrm>
        <a:off x="8061765" y="288437"/>
        <a:ext cx="1654301" cy="605231"/>
      </dsp:txXfrm>
    </dsp:sp>
    <dsp:sp modelId="{BC0B9537-E272-4B4B-A880-E1F6B1F1EE3F}">
      <dsp:nvSpPr>
        <dsp:cNvPr id="0" name=""/>
        <dsp:cNvSpPr/>
      </dsp:nvSpPr>
      <dsp:spPr>
        <a:xfrm>
          <a:off x="7880196" y="893669"/>
          <a:ext cx="1835869" cy="1960613"/>
        </a:xfrm>
        <a:prstGeom prst="rect">
          <a:avLst/>
        </a:prstGeom>
        <a:solidFill>
          <a:schemeClr val="accent5">
            <a:tint val="40000"/>
            <a:alpha val="90000"/>
            <a:hueOff val="5142387"/>
            <a:satOff val="-30847"/>
            <a:lumOff val="-2180"/>
            <a:alphaOff val="0"/>
          </a:schemeClr>
        </a:solidFill>
        <a:ln w="9525" cap="flat" cmpd="sng" algn="ctr">
          <a:solidFill>
            <a:schemeClr val="accent5">
              <a:tint val="40000"/>
              <a:alpha val="90000"/>
              <a:hueOff val="5142387"/>
              <a:satOff val="-30847"/>
              <a:lumOff val="-218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5075" tIns="145075" rIns="145075" bIns="290149" numCol="1" spcCol="1270" anchor="t" anchorCtr="0">
          <a:noAutofit/>
        </a:bodyPr>
        <a:lstStyle/>
        <a:p>
          <a:pPr marL="0" lvl="0" indent="0" algn="l" defTabSz="889000">
            <a:lnSpc>
              <a:spcPct val="90000"/>
            </a:lnSpc>
            <a:spcBef>
              <a:spcPct val="0"/>
            </a:spcBef>
            <a:spcAft>
              <a:spcPct val="35000"/>
            </a:spcAft>
            <a:buNone/>
          </a:pPr>
          <a:r>
            <a:rPr lang="en-US" sz="2000" kern="1200"/>
            <a:t>Repeat the process or select the exit option (5) to end the program</a:t>
          </a:r>
        </a:p>
      </dsp:txBody>
      <dsp:txXfrm>
        <a:off x="7880196" y="893669"/>
        <a:ext cx="1835869" cy="19606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6/2/2023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6/2/2023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3862667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5"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45" name="Group 44">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46" name="Group 45">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8"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9"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0"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5"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89" name="Group 46">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48"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86" name="Group 85">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7" name="Rectangle 86">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4996697" y="618518"/>
            <a:ext cx="6050713" cy="1478570"/>
          </a:xfrm>
        </p:spPr>
        <p:txBody>
          <a:bodyPr vert="horz" lIns="91440" tIns="45720" rIns="91440" bIns="45720" rtlCol="0" anchor="ctr">
            <a:normAutofit/>
          </a:bodyPr>
          <a:lstStyle/>
          <a:p>
            <a:r>
              <a:rPr lang="en-US" sz="3600"/>
              <a:t>Unit Conversion Program in C</a:t>
            </a:r>
          </a:p>
        </p:txBody>
      </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61465" r="513"/>
          <a:stretch/>
        </p:blipFill>
        <p:spPr>
          <a:xfrm>
            <a:off x="-5597" y="10"/>
            <a:ext cx="4635583" cy="6857990"/>
          </a:xfrm>
          <a:prstGeom prst="rect">
            <a:avLst/>
          </a:prstGeom>
        </p:spPr>
      </p:pic>
      <p:grpSp>
        <p:nvGrpSpPr>
          <p:cNvPr id="90" name="Group 89">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91" name="Rectangle 90">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Rectangle 93">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5"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Rectangle 118">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0"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Rectangle 130">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2"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4"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4968958" y="2249487"/>
            <a:ext cx="6078453" cy="3541714"/>
          </a:xfrm>
        </p:spPr>
        <p:txBody>
          <a:bodyPr vert="horz" lIns="91440" tIns="45720" rIns="91440" bIns="45720" rtlCol="0">
            <a:normAutofit/>
          </a:bodyPr>
          <a:lstStyle/>
          <a:p>
            <a:pPr marL="285750" indent="-228600">
              <a:buFont typeface="Arial" panose="020B0604020202020204" pitchFamily="34" charset="0"/>
              <a:buChar char="•"/>
            </a:pPr>
            <a:r>
              <a:rPr lang="en-US">
                <a:solidFill>
                  <a:schemeClr val="tx1"/>
                </a:solidFill>
              </a:rPr>
              <a:t>Introduction to the program</a:t>
            </a:r>
          </a:p>
          <a:p>
            <a:pPr marL="285750" indent="-228600">
              <a:buFont typeface="Arial" panose="020B0604020202020204" pitchFamily="34" charset="0"/>
              <a:buChar char="•"/>
            </a:pPr>
            <a:r>
              <a:rPr lang="en-US">
                <a:solidFill>
                  <a:schemeClr val="tx1"/>
                </a:solidFill>
              </a:rPr>
              <a:t>Purpose: Enable users to convert units of measurement such as length, weight, volume, and temperature</a:t>
            </a:r>
          </a:p>
          <a:p>
            <a:pPr marL="285750" indent="-228600">
              <a:buFont typeface="Arial" panose="020B0604020202020204" pitchFamily="34" charset="0"/>
              <a:buChar char="•"/>
            </a:pPr>
            <a:r>
              <a:rPr lang="en-US">
                <a:solidFill>
                  <a:schemeClr val="tx1"/>
                </a:solidFill>
              </a:rPr>
              <a:t>Language: C</a:t>
            </a:r>
          </a:p>
          <a:p>
            <a:pPr indent="-228600">
              <a:buFont typeface="Arial" panose="020B0604020202020204" pitchFamily="34" charset="0"/>
              <a:buChar char="•"/>
            </a:pPr>
            <a:endParaRPr lang="en-US">
              <a:solidFill>
                <a:schemeClr val="tx1"/>
              </a:solidFill>
            </a:endParaRPr>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5CF43116-0135-864C-CA52-C2BBC28B3D24}"/>
              </a:ext>
            </a:extLst>
          </p:cNvPr>
          <p:cNvSpPr>
            <a:spLocks noGrp="1"/>
          </p:cNvSpPr>
          <p:nvPr>
            <p:ph type="title"/>
          </p:nvPr>
        </p:nvSpPr>
        <p:spPr>
          <a:xfrm>
            <a:off x="4996697" y="618518"/>
            <a:ext cx="6050713" cy="1478570"/>
          </a:xfrm>
        </p:spPr>
        <p:txBody>
          <a:bodyPr>
            <a:normAutofit/>
          </a:bodyPr>
          <a:lstStyle/>
          <a:p>
            <a:r>
              <a:rPr lang="en-US">
                <a:ea typeface="+mj-lt"/>
                <a:cs typeface="+mj-lt"/>
              </a:rPr>
              <a:t>Temperature conversions</a:t>
            </a:r>
            <a:endParaRPr lang="en-US" dirty="0"/>
          </a:p>
        </p:txBody>
      </p:sp>
      <p:pic>
        <p:nvPicPr>
          <p:cNvPr id="5" name="Picture 4" descr="Speedometer">
            <a:extLst>
              <a:ext uri="{FF2B5EF4-FFF2-40B4-BE49-F238E27FC236}">
                <a16:creationId xmlns:a16="http://schemas.microsoft.com/office/drawing/2014/main" id="{AB1E3DC1-F202-40AA-5798-482966A25CD5}"/>
              </a:ext>
            </a:extLst>
          </p:cNvPr>
          <p:cNvPicPr>
            <a:picLocks noChangeAspect="1"/>
          </p:cNvPicPr>
          <p:nvPr/>
        </p:nvPicPr>
        <p:blipFill rotWithShape="1">
          <a:blip r:embed="rId4"/>
          <a:srcRect l="33559" r="24291" b="-7"/>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E6CF902-E325-9A89-3AC2-E017EC06D66F}"/>
              </a:ext>
            </a:extLst>
          </p:cNvPr>
          <p:cNvSpPr>
            <a:spLocks noGrp="1"/>
          </p:cNvSpPr>
          <p:nvPr>
            <p:ph idx="1"/>
          </p:nvPr>
        </p:nvSpPr>
        <p:spPr>
          <a:xfrm>
            <a:off x="4968958" y="2249487"/>
            <a:ext cx="6078453" cy="3541714"/>
          </a:xfrm>
        </p:spPr>
        <p:txBody>
          <a:bodyPr vert="horz" lIns="91440" tIns="45720" rIns="91440" bIns="45720" rtlCol="0">
            <a:normAutofit/>
          </a:bodyPr>
          <a:lstStyle/>
          <a:p>
            <a:r>
              <a:rPr lang="en-US" dirty="0">
                <a:ea typeface="+mn-lt"/>
                <a:cs typeface="+mn-lt"/>
              </a:rPr>
              <a:t>Temperature conversions are another key feature of the program. Users can convert between Celsius and Fahrenheit by providing the temperature value in either unit. The program applies the respective conversion formula to deliver the converted temperature value.</a:t>
            </a:r>
            <a:endParaRPr lang="en-US" dirty="0"/>
          </a:p>
        </p:txBody>
      </p:sp>
    </p:spTree>
    <p:extLst>
      <p:ext uri="{BB962C8B-B14F-4D97-AF65-F5344CB8AC3E}">
        <p14:creationId xmlns:p14="http://schemas.microsoft.com/office/powerpoint/2010/main" val="1735150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450AA61A-39D2-8385-A64B-EB96AD0552C8}"/>
              </a:ext>
            </a:extLst>
          </p:cNvPr>
          <p:cNvSpPr>
            <a:spLocks noGrp="1"/>
          </p:cNvSpPr>
          <p:nvPr>
            <p:ph type="title"/>
          </p:nvPr>
        </p:nvSpPr>
        <p:spPr>
          <a:xfrm>
            <a:off x="7656123" y="618518"/>
            <a:ext cx="3391287" cy="1478570"/>
          </a:xfrm>
        </p:spPr>
        <p:txBody>
          <a:bodyPr>
            <a:normAutofit/>
          </a:bodyPr>
          <a:lstStyle/>
          <a:p>
            <a:r>
              <a:rPr lang="en-US" sz="7200" dirty="0"/>
              <a:t>End</a:t>
            </a:r>
          </a:p>
        </p:txBody>
      </p:sp>
      <p:pic>
        <p:nvPicPr>
          <p:cNvPr id="5" name="Picture 4" descr="Blue and orange gradient with arrows">
            <a:extLst>
              <a:ext uri="{FF2B5EF4-FFF2-40B4-BE49-F238E27FC236}">
                <a16:creationId xmlns:a16="http://schemas.microsoft.com/office/drawing/2014/main" id="{CB61C7E5-AB7D-AA43-E959-F076814EA9BE}"/>
              </a:ext>
            </a:extLst>
          </p:cNvPr>
          <p:cNvPicPr>
            <a:picLocks noChangeAspect="1"/>
          </p:cNvPicPr>
          <p:nvPr/>
        </p:nvPicPr>
        <p:blipFill rotWithShape="1">
          <a:blip r:embed="rId4"/>
          <a:srcRect l="36077" r="10531" b="-2"/>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DAD78E07-6834-9F9D-FA83-19457ACC03CF}"/>
              </a:ext>
            </a:extLst>
          </p:cNvPr>
          <p:cNvSpPr>
            <a:spLocks noGrp="1"/>
          </p:cNvSpPr>
          <p:nvPr>
            <p:ph idx="1"/>
          </p:nvPr>
        </p:nvSpPr>
        <p:spPr>
          <a:xfrm>
            <a:off x="6448425" y="2249487"/>
            <a:ext cx="5274721" cy="3541714"/>
          </a:xfrm>
        </p:spPr>
        <p:txBody>
          <a:bodyPr vert="horz" lIns="91440" tIns="45720" rIns="91440" bIns="45720" rtlCol="0" anchor="t">
            <a:noAutofit/>
          </a:bodyPr>
          <a:lstStyle/>
          <a:p>
            <a:pPr marL="0" indent="0">
              <a:lnSpc>
                <a:spcPct val="110000"/>
              </a:lnSpc>
              <a:buNone/>
            </a:pPr>
            <a:r>
              <a:rPr lang="en-US" sz="1600" dirty="0">
                <a:ea typeface="+mn-lt"/>
                <a:cs typeface="+mn-lt"/>
              </a:rPr>
              <a:t>Throughout the program, user input is validated to ensure that valid choices and values are entered. In case of invalid selections or inputs, appropriate error messages are displayed, guiding the user to make the correct choices.</a:t>
            </a:r>
            <a:endParaRPr lang="en-US" sz="1600"/>
          </a:p>
          <a:p>
            <a:pPr marL="0" indent="0">
              <a:lnSpc>
                <a:spcPct val="110000"/>
              </a:lnSpc>
              <a:buNone/>
            </a:pPr>
            <a:r>
              <a:rPr lang="en-US" sz="1600" dirty="0">
                <a:ea typeface="+mn-lt"/>
                <a:cs typeface="+mn-lt"/>
              </a:rPr>
              <a:t>The program is implemented using modular functions, enabling easy maintenance and future expansion. Each conversion type has its own dedicated function, promoting code reusability and readability.</a:t>
            </a:r>
            <a:endParaRPr lang="en-US" sz="1600"/>
          </a:p>
          <a:p>
            <a:pPr marL="0" indent="0">
              <a:lnSpc>
                <a:spcPct val="110000"/>
              </a:lnSpc>
              <a:buNone/>
            </a:pPr>
            <a:r>
              <a:rPr lang="en-US" sz="1600" dirty="0">
                <a:ea typeface="+mn-lt"/>
                <a:cs typeface="+mn-lt"/>
              </a:rPr>
              <a:t>Overall, the Unit Conversion Program provides a versatile and user-friendly solution for performing unit conversions in a variety of measurement categories. With its simplicity and efficiency, users can save time and effort by utilizing this program to convert units accurately and conveniently.</a:t>
            </a:r>
            <a:endParaRPr lang="en-US" sz="1600"/>
          </a:p>
          <a:p>
            <a:pPr marL="0" indent="0">
              <a:lnSpc>
                <a:spcPct val="110000"/>
              </a:lnSpc>
              <a:buNone/>
            </a:pPr>
            <a:endParaRPr lang="en-US" sz="1300"/>
          </a:p>
        </p:txBody>
      </p:sp>
    </p:spTree>
    <p:extLst>
      <p:ext uri="{BB962C8B-B14F-4D97-AF65-F5344CB8AC3E}">
        <p14:creationId xmlns:p14="http://schemas.microsoft.com/office/powerpoint/2010/main" val="4000722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09" name="Group 345">
            <a:extLst>
              <a:ext uri="{FF2B5EF4-FFF2-40B4-BE49-F238E27FC236}">
                <a16:creationId xmlns:a16="http://schemas.microsoft.com/office/drawing/2014/main" id="{70A29ECD-D68F-4AC9-9FA0-BEF7663BC1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47" name="Rectangle 346">
              <a:extLst>
                <a:ext uri="{FF2B5EF4-FFF2-40B4-BE49-F238E27FC236}">
                  <a16:creationId xmlns:a16="http://schemas.microsoft.com/office/drawing/2014/main" id="{0569ADE5-A097-4089-9B9C-A0B54CA84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duotone>
              <a:prstClr val="black"/>
              <a:schemeClr val="accent5">
                <a:tint val="45000"/>
                <a:satMod val="400000"/>
              </a:schemeClr>
            </a:duotone>
            <a:alphaModFix/>
          </a:blip>
          <a:srcRect b="21306"/>
          <a:stretch/>
        </p:blipFill>
        <p:spPr>
          <a:xfrm flipH="1">
            <a:off x="20" y="10"/>
            <a:ext cx="12188369" cy="6857990"/>
          </a:xfrm>
          <a:prstGeom prst="rect">
            <a:avLst/>
          </a:prstGeom>
        </p:spPr>
      </p:pic>
      <p:grpSp>
        <p:nvGrpSpPr>
          <p:cNvPr id="410" name="Group 349">
            <a:extLst>
              <a:ext uri="{FF2B5EF4-FFF2-40B4-BE49-F238E27FC236}">
                <a16:creationId xmlns:a16="http://schemas.microsoft.com/office/drawing/2014/main" id="{9B1032AD-1AE2-4F16-A732-9C0A6A744C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351"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2" name="Group 351">
              <a:extLst>
                <a:ext uri="{FF2B5EF4-FFF2-40B4-BE49-F238E27FC236}">
                  <a16:creationId xmlns:a16="http://schemas.microsoft.com/office/drawing/2014/main" id="{620CA03C-559B-4B3D-94FA-4FAAB3C701D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72"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73"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74"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75"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53" name="Group 352">
              <a:extLst>
                <a:ext uri="{FF2B5EF4-FFF2-40B4-BE49-F238E27FC236}">
                  <a16:creationId xmlns:a16="http://schemas.microsoft.com/office/drawing/2014/main" id="{504DCDB6-51D7-4CA8-8C00-D2C7CC7BDC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66"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67"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68"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9"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70"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71"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354" name="Group 353">
              <a:extLst>
                <a:ext uri="{FF2B5EF4-FFF2-40B4-BE49-F238E27FC236}">
                  <a16:creationId xmlns:a16="http://schemas.microsoft.com/office/drawing/2014/main" id="{60203417-ECB2-441C-9E31-E1311E693E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362"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63"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64"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5"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55" name="Group 354">
              <a:extLst>
                <a:ext uri="{FF2B5EF4-FFF2-40B4-BE49-F238E27FC236}">
                  <a16:creationId xmlns:a16="http://schemas.microsoft.com/office/drawing/2014/main" id="{3BE11AF3-15F8-4578-9B8B-2F066B550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356"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57"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58"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59"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60"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1"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43001" y="1007533"/>
            <a:ext cx="9905998" cy="1092200"/>
          </a:xfrm>
        </p:spPr>
        <p:txBody>
          <a:bodyPr>
            <a:normAutofit/>
          </a:bodyPr>
          <a:lstStyle/>
          <a:p>
            <a:pPr algn="ctr"/>
            <a:r>
              <a:rPr lang="en-US">
                <a:ea typeface="+mj-lt"/>
                <a:cs typeface="+mj-lt"/>
              </a:rPr>
              <a:t>Code Overview</a:t>
            </a:r>
            <a:endParaRPr lang="en-US"/>
          </a:p>
        </p:txBody>
      </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430572470"/>
              </p:ext>
            </p:extLst>
          </p:nvPr>
        </p:nvGraphicFramePr>
        <p:xfrm>
          <a:off x="1143001" y="1935832"/>
          <a:ext cx="9905999" cy="37850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4"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45"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46"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7"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48"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9"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51" name="Group 150">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52"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53"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54"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5"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57" name="Group 156">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8"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59"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60"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1"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63" name="Group 162">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64"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65"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66"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7"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68"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9"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171" name="Rectangle 170">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D1D5DB"/>
                </a:solidFill>
                <a:ea typeface="+mj-lt"/>
                <a:cs typeface="+mj-lt"/>
              </a:rPr>
              <a:t>Main Program</a:t>
            </a:r>
            <a:endParaRPr lang="en-US"/>
          </a:p>
        </p:txBody>
      </p:sp>
      <p:sp>
        <p:nvSpPr>
          <p:cNvPr id="4" name="Content Placeholder 3">
            <a:extLst>
              <a:ext uri="{FF2B5EF4-FFF2-40B4-BE49-F238E27FC236}">
                <a16:creationId xmlns:a16="http://schemas.microsoft.com/office/drawing/2014/main" id="{E750997D-6464-B99F-00F7-80422D6F29B2}"/>
              </a:ext>
            </a:extLst>
          </p:cNvPr>
          <p:cNvSpPr>
            <a:spLocks noGrp="1"/>
          </p:cNvSpPr>
          <p:nvPr>
            <p:ph idx="1"/>
          </p:nvPr>
        </p:nvSpPr>
        <p:spPr>
          <a:xfrm>
            <a:off x="1577446" y="2413001"/>
            <a:ext cx="9048218" cy="3435746"/>
          </a:xfrm>
        </p:spPr>
        <p:txBody>
          <a:bodyPr anchor="ctr">
            <a:normAutofit/>
          </a:bodyPr>
          <a:lstStyle/>
          <a:p>
            <a:r>
              <a:rPr lang="en-US" sz="1800" err="1">
                <a:solidFill>
                  <a:srgbClr val="D1D5DB"/>
                </a:solidFill>
                <a:ea typeface="+mn-lt"/>
                <a:cs typeface="+mn-lt"/>
              </a:rPr>
              <a:t>displayMenu</a:t>
            </a:r>
            <a:r>
              <a:rPr lang="en-US" sz="1800" dirty="0">
                <a:solidFill>
                  <a:srgbClr val="D1D5DB"/>
                </a:solidFill>
                <a:ea typeface="+mn-lt"/>
                <a:cs typeface="+mn-lt"/>
              </a:rPr>
              <a:t>() function: Displays the main menu options</a:t>
            </a:r>
            <a:endParaRPr lang="en-US" sz="1800">
              <a:solidFill>
                <a:srgbClr val="FFFFFF"/>
              </a:solidFill>
            </a:endParaRPr>
          </a:p>
          <a:p>
            <a:r>
              <a:rPr lang="en-US" sz="1800" err="1">
                <a:solidFill>
                  <a:srgbClr val="D1D5DB"/>
                </a:solidFill>
                <a:ea typeface="+mn-lt"/>
                <a:cs typeface="+mn-lt"/>
              </a:rPr>
              <a:t>convertLength</a:t>
            </a:r>
            <a:r>
              <a:rPr lang="en-US" sz="1800" dirty="0">
                <a:solidFill>
                  <a:srgbClr val="D1D5DB"/>
                </a:solidFill>
                <a:ea typeface="+mn-lt"/>
                <a:cs typeface="+mn-lt"/>
              </a:rPr>
              <a:t>() function: Converts length units (meters to feet and vice versa)</a:t>
            </a:r>
            <a:endParaRPr lang="en-US" sz="1800"/>
          </a:p>
          <a:p>
            <a:r>
              <a:rPr lang="en-US" sz="1800" err="1">
                <a:solidFill>
                  <a:srgbClr val="D1D5DB"/>
                </a:solidFill>
                <a:ea typeface="+mn-lt"/>
                <a:cs typeface="+mn-lt"/>
              </a:rPr>
              <a:t>convertWeight</a:t>
            </a:r>
            <a:r>
              <a:rPr lang="en-US" sz="1800" dirty="0">
                <a:solidFill>
                  <a:srgbClr val="D1D5DB"/>
                </a:solidFill>
                <a:ea typeface="+mn-lt"/>
                <a:cs typeface="+mn-lt"/>
              </a:rPr>
              <a:t>() function: Converts weight units (kilograms to pounds and vice versa)</a:t>
            </a:r>
            <a:endParaRPr lang="en-US" sz="1800"/>
          </a:p>
          <a:p>
            <a:r>
              <a:rPr lang="en-US" sz="1800" err="1">
                <a:solidFill>
                  <a:srgbClr val="D1D5DB"/>
                </a:solidFill>
                <a:ea typeface="+mn-lt"/>
                <a:cs typeface="+mn-lt"/>
              </a:rPr>
              <a:t>convertVolume</a:t>
            </a:r>
            <a:r>
              <a:rPr lang="en-US" sz="1800" dirty="0">
                <a:solidFill>
                  <a:srgbClr val="D1D5DB"/>
                </a:solidFill>
                <a:ea typeface="+mn-lt"/>
                <a:cs typeface="+mn-lt"/>
              </a:rPr>
              <a:t>() function: Converts volume units (liters to gallons and vice versa)</a:t>
            </a:r>
            <a:endParaRPr lang="en-US" sz="1800"/>
          </a:p>
          <a:p>
            <a:r>
              <a:rPr lang="en-US" sz="1800" err="1">
                <a:solidFill>
                  <a:srgbClr val="D1D5DB"/>
                </a:solidFill>
                <a:ea typeface="+mn-lt"/>
                <a:cs typeface="+mn-lt"/>
              </a:rPr>
              <a:t>convertTemperature</a:t>
            </a:r>
            <a:r>
              <a:rPr lang="en-US" sz="1800" dirty="0">
                <a:solidFill>
                  <a:srgbClr val="D1D5DB"/>
                </a:solidFill>
                <a:ea typeface="+mn-lt"/>
                <a:cs typeface="+mn-lt"/>
              </a:rPr>
              <a:t>() function: Converts temperature units (</a:t>
            </a:r>
            <a:r>
              <a:rPr lang="en-US" sz="1800" err="1">
                <a:solidFill>
                  <a:srgbClr val="D1D5DB"/>
                </a:solidFill>
                <a:ea typeface="+mn-lt"/>
                <a:cs typeface="+mn-lt"/>
              </a:rPr>
              <a:t>celsius</a:t>
            </a:r>
            <a:r>
              <a:rPr lang="en-US" sz="1800" dirty="0">
                <a:solidFill>
                  <a:srgbClr val="D1D5DB"/>
                </a:solidFill>
                <a:ea typeface="+mn-lt"/>
                <a:cs typeface="+mn-lt"/>
              </a:rPr>
              <a:t> to </a:t>
            </a:r>
            <a:r>
              <a:rPr lang="en-US" sz="1800" err="1">
                <a:solidFill>
                  <a:srgbClr val="D1D5DB"/>
                </a:solidFill>
                <a:ea typeface="+mn-lt"/>
                <a:cs typeface="+mn-lt"/>
              </a:rPr>
              <a:t>fahrenheit</a:t>
            </a:r>
            <a:r>
              <a:rPr lang="en-US" sz="1800" dirty="0">
                <a:solidFill>
                  <a:srgbClr val="D1D5DB"/>
                </a:solidFill>
                <a:ea typeface="+mn-lt"/>
                <a:cs typeface="+mn-lt"/>
              </a:rPr>
              <a:t> and vice versa)</a:t>
            </a:r>
            <a:endParaRPr lang="en-US" sz="1800"/>
          </a:p>
          <a:p>
            <a:r>
              <a:rPr lang="en-US" sz="1800" dirty="0">
                <a:solidFill>
                  <a:srgbClr val="D1D5DB"/>
                </a:solidFill>
                <a:ea typeface="+mn-lt"/>
                <a:cs typeface="+mn-lt"/>
              </a:rPr>
              <a:t>main() function: Implements the main program logic using a do-while loop to handle user choices and calls the corresponding conversion functions</a:t>
            </a:r>
            <a:endParaRPr lang="en-US" sz="1800" dirty="0"/>
          </a:p>
        </p:txBody>
      </p:sp>
    </p:spTree>
    <p:extLst>
      <p:ext uri="{BB962C8B-B14F-4D97-AF65-F5344CB8AC3E}">
        <p14:creationId xmlns:p14="http://schemas.microsoft.com/office/powerpoint/2010/main" val="95663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924205" y="618518"/>
            <a:ext cx="8123206" cy="1478570"/>
          </a:xfrm>
        </p:spPr>
        <p:txBody>
          <a:bodyPr>
            <a:normAutofit/>
          </a:bodyPr>
          <a:lstStyle/>
          <a:p>
            <a:r>
              <a:rPr lang="en-US">
                <a:ea typeface="+mj-lt"/>
                <a:cs typeface="+mj-lt"/>
              </a:rPr>
              <a:t>How to Use the Program</a:t>
            </a:r>
            <a:endParaRPr lang="en-US" dirty="0"/>
          </a:p>
        </p:txBody>
      </p:sp>
      <p:graphicFrame>
        <p:nvGraphicFramePr>
          <p:cNvPr id="14" name="Diagram 12">
            <a:extLst>
              <a:ext uri="{FF2B5EF4-FFF2-40B4-BE49-F238E27FC236}">
                <a16:creationId xmlns:a16="http://schemas.microsoft.com/office/drawing/2014/main" id="{6DD988E4-11BD-82F3-A0E5-FE2478523439}"/>
              </a:ext>
            </a:extLst>
          </p:cNvPr>
          <p:cNvGraphicFramePr/>
          <p:nvPr>
            <p:extLst>
              <p:ext uri="{D42A27DB-BD31-4B8C-83A1-F6EECF244321}">
                <p14:modId xmlns:p14="http://schemas.microsoft.com/office/powerpoint/2010/main" val="2135569427"/>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478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2D0F68-F76E-B036-1CBA-75877774A7AC}"/>
              </a:ext>
            </a:extLst>
          </p:cNvPr>
          <p:cNvSpPr>
            <a:spLocks noGrp="1"/>
          </p:cNvSpPr>
          <p:nvPr>
            <p:ph idx="1"/>
          </p:nvPr>
        </p:nvSpPr>
        <p:spPr/>
        <p:txBody>
          <a:bodyPr/>
          <a:lstStyle/>
          <a:p>
            <a:r>
              <a:rPr lang="en-US">
                <a:solidFill>
                  <a:srgbClr val="D1D5DB"/>
                </a:solidFill>
                <a:latin typeface="Söhne"/>
                <a:ea typeface="Söhne"/>
                <a:cs typeface="Söhne"/>
              </a:rPr>
              <a:t>The Unit Conversion Program is a C language program designed to provide users with a convenient way to convert units of measurement. The program supports conversions for various types of units, including length, weight, volume, and temperature. By utilizing this program, users can quickly and accurately convert measurements between different units based on their specific needs.</a:t>
            </a:r>
            <a:endParaRPr lang="en-US"/>
          </a:p>
        </p:txBody>
      </p:sp>
    </p:spTree>
    <p:extLst>
      <p:ext uri="{BB962C8B-B14F-4D97-AF65-F5344CB8AC3E}">
        <p14:creationId xmlns:p14="http://schemas.microsoft.com/office/powerpoint/2010/main" val="2940616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CBDE0-9723-278D-37ED-0E57F02EE48F}"/>
              </a:ext>
            </a:extLst>
          </p:cNvPr>
          <p:cNvSpPr>
            <a:spLocks noGrp="1"/>
          </p:cNvSpPr>
          <p:nvPr>
            <p:ph idx="1"/>
          </p:nvPr>
        </p:nvSpPr>
        <p:spPr>
          <a:xfrm>
            <a:off x="1141412" y="2249487"/>
            <a:ext cx="9905999" cy="3973034"/>
          </a:xfrm>
        </p:spPr>
        <p:txBody>
          <a:bodyPr vert="horz" lIns="91440" tIns="45720" rIns="91440" bIns="45720" rtlCol="0" anchor="t">
            <a:normAutofit/>
          </a:bodyPr>
          <a:lstStyle/>
          <a:p>
            <a:r>
              <a:rPr lang="en-US" dirty="0">
                <a:solidFill>
                  <a:srgbClr val="D1D5DB"/>
                </a:solidFill>
                <a:ea typeface="+mn-lt"/>
                <a:cs typeface="+mn-lt"/>
              </a:rPr>
              <a:t>The program begins by presenting a user-friendly menu that displays the available conversion options. The menu prompts the user to choose a conversion category, such as length, weight, volume, or temperature. Once the category is selected, the program guides the user through the conversion process, allowing them to input the value they wish to convert.</a:t>
            </a:r>
            <a:endParaRPr lang="en-US" dirty="0"/>
          </a:p>
        </p:txBody>
      </p:sp>
    </p:spTree>
    <p:extLst>
      <p:ext uri="{BB962C8B-B14F-4D97-AF65-F5344CB8AC3E}">
        <p14:creationId xmlns:p14="http://schemas.microsoft.com/office/powerpoint/2010/main" val="402267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56A95768-CA4B-2297-FC98-3627031DCE1C}"/>
              </a:ext>
            </a:extLst>
          </p:cNvPr>
          <p:cNvSpPr>
            <a:spLocks noGrp="1"/>
          </p:cNvSpPr>
          <p:nvPr>
            <p:ph type="title"/>
          </p:nvPr>
        </p:nvSpPr>
        <p:spPr>
          <a:xfrm>
            <a:off x="4996697" y="618518"/>
            <a:ext cx="6050713" cy="1478570"/>
          </a:xfrm>
        </p:spPr>
        <p:txBody>
          <a:bodyPr>
            <a:normAutofit/>
          </a:bodyPr>
          <a:lstStyle/>
          <a:p>
            <a:r>
              <a:rPr lang="en-US" dirty="0"/>
              <a:t>Length conversions</a:t>
            </a:r>
          </a:p>
        </p:txBody>
      </p:sp>
      <p:pic>
        <p:nvPicPr>
          <p:cNvPr id="5" name="Picture 4" descr="Close up of ruler">
            <a:extLst>
              <a:ext uri="{FF2B5EF4-FFF2-40B4-BE49-F238E27FC236}">
                <a16:creationId xmlns:a16="http://schemas.microsoft.com/office/drawing/2014/main" id="{7E9612F8-70F0-4CAA-1D2E-1EE88D7D7C37}"/>
              </a:ext>
            </a:extLst>
          </p:cNvPr>
          <p:cNvPicPr>
            <a:picLocks noChangeAspect="1"/>
          </p:cNvPicPr>
          <p:nvPr/>
        </p:nvPicPr>
        <p:blipFill rotWithShape="1">
          <a:blip r:embed="rId4"/>
          <a:srcRect l="23851" r="31096" b="-3"/>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C85A9B1B-9D41-6931-9424-640FF3892A91}"/>
              </a:ext>
            </a:extLst>
          </p:cNvPr>
          <p:cNvSpPr>
            <a:spLocks noGrp="1"/>
          </p:cNvSpPr>
          <p:nvPr>
            <p:ph idx="1"/>
          </p:nvPr>
        </p:nvSpPr>
        <p:spPr>
          <a:xfrm>
            <a:off x="4968958" y="2249487"/>
            <a:ext cx="6078453" cy="3541714"/>
          </a:xfrm>
        </p:spPr>
        <p:txBody>
          <a:bodyPr vert="horz" lIns="91440" tIns="45720" rIns="91440" bIns="45720" rtlCol="0">
            <a:normAutofit/>
          </a:bodyPr>
          <a:lstStyle/>
          <a:p>
            <a:r>
              <a:rPr lang="en-US">
                <a:ea typeface="+mn-lt"/>
                <a:cs typeface="+mn-lt"/>
              </a:rPr>
              <a:t>For length conversions, the program provides functions to convert between meters and feet. Users can input a value in meters or feet, and the program will calculate the corresponding converted value using the appropriate conversion formula.</a:t>
            </a:r>
            <a:endParaRPr lang="en-US" dirty="0"/>
          </a:p>
        </p:txBody>
      </p:sp>
    </p:spTree>
    <p:extLst>
      <p:ext uri="{BB962C8B-B14F-4D97-AF65-F5344CB8AC3E}">
        <p14:creationId xmlns:p14="http://schemas.microsoft.com/office/powerpoint/2010/main" val="1343181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BD41D7D6-93F3-286A-F1CF-C61FE4361FCD}"/>
              </a:ext>
            </a:extLst>
          </p:cNvPr>
          <p:cNvSpPr>
            <a:spLocks noGrp="1"/>
          </p:cNvSpPr>
          <p:nvPr>
            <p:ph type="title"/>
          </p:nvPr>
        </p:nvSpPr>
        <p:spPr>
          <a:xfrm>
            <a:off x="4996697" y="618518"/>
            <a:ext cx="6050713" cy="1478570"/>
          </a:xfrm>
        </p:spPr>
        <p:txBody>
          <a:bodyPr>
            <a:normAutofit/>
          </a:bodyPr>
          <a:lstStyle/>
          <a:p>
            <a:r>
              <a:rPr lang="en-US">
                <a:latin typeface="Söhne"/>
                <a:ea typeface="Söhne"/>
                <a:cs typeface="Söhne"/>
              </a:rPr>
              <a:t>Weight conversions</a:t>
            </a:r>
            <a:endParaRPr lang="en-US"/>
          </a:p>
        </p:txBody>
      </p:sp>
      <p:pic>
        <p:nvPicPr>
          <p:cNvPr id="5" name="Picture 4" descr="A digital balance scale using circles">
            <a:extLst>
              <a:ext uri="{FF2B5EF4-FFF2-40B4-BE49-F238E27FC236}">
                <a16:creationId xmlns:a16="http://schemas.microsoft.com/office/drawing/2014/main" id="{192C93B6-36EA-CE22-CC2B-702DFF267373}"/>
              </a:ext>
            </a:extLst>
          </p:cNvPr>
          <p:cNvPicPr>
            <a:picLocks noChangeAspect="1"/>
          </p:cNvPicPr>
          <p:nvPr/>
        </p:nvPicPr>
        <p:blipFill rotWithShape="1">
          <a:blip r:embed="rId4"/>
          <a:srcRect l="28440" r="30704" b="8"/>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E590DB52-AE04-650A-53C3-6B185363A4FB}"/>
              </a:ext>
            </a:extLst>
          </p:cNvPr>
          <p:cNvSpPr>
            <a:spLocks noGrp="1"/>
          </p:cNvSpPr>
          <p:nvPr>
            <p:ph idx="1"/>
          </p:nvPr>
        </p:nvSpPr>
        <p:spPr>
          <a:xfrm>
            <a:off x="4968958" y="2249487"/>
            <a:ext cx="6078453" cy="3541714"/>
          </a:xfrm>
        </p:spPr>
        <p:txBody>
          <a:bodyPr vert="horz" lIns="91440" tIns="45720" rIns="91440" bIns="45720" rtlCol="0">
            <a:normAutofit/>
          </a:bodyPr>
          <a:lstStyle/>
          <a:p>
            <a:r>
              <a:rPr lang="en-US">
                <a:ea typeface="+mn-lt"/>
                <a:cs typeface="+mn-lt"/>
              </a:rPr>
              <a:t>Weight conversions are also supported by the program, offering conversions between kilograms and pounds. Users can input a value in kilograms or pounds, and the program will perform the necessary calculation to provide the converted value.</a:t>
            </a:r>
          </a:p>
        </p:txBody>
      </p:sp>
    </p:spTree>
    <p:extLst>
      <p:ext uri="{BB962C8B-B14F-4D97-AF65-F5344CB8AC3E}">
        <p14:creationId xmlns:p14="http://schemas.microsoft.com/office/powerpoint/2010/main" val="111014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0394855-5797-6D9F-D8A1-DE04E6F420B3}"/>
              </a:ext>
            </a:extLst>
          </p:cNvPr>
          <p:cNvSpPr>
            <a:spLocks noGrp="1"/>
          </p:cNvSpPr>
          <p:nvPr>
            <p:ph type="title"/>
          </p:nvPr>
        </p:nvSpPr>
        <p:spPr>
          <a:xfrm>
            <a:off x="4996697" y="618518"/>
            <a:ext cx="6050713" cy="1478570"/>
          </a:xfrm>
        </p:spPr>
        <p:txBody>
          <a:bodyPr>
            <a:normAutofit/>
          </a:bodyPr>
          <a:lstStyle/>
          <a:p>
            <a:r>
              <a:rPr lang="en-US">
                <a:latin typeface="Söhne"/>
                <a:ea typeface="Söhne"/>
                <a:cs typeface="Söhne"/>
              </a:rPr>
              <a:t>Volume conversions</a:t>
            </a:r>
            <a:endParaRPr lang="en-US"/>
          </a:p>
        </p:txBody>
      </p:sp>
      <p:pic>
        <p:nvPicPr>
          <p:cNvPr id="5" name="Picture 4" descr="Beakers with solution on shelf in lab">
            <a:extLst>
              <a:ext uri="{FF2B5EF4-FFF2-40B4-BE49-F238E27FC236}">
                <a16:creationId xmlns:a16="http://schemas.microsoft.com/office/drawing/2014/main" id="{EB9687E2-4013-BB70-2FA0-62FDEFBEEA59}"/>
              </a:ext>
            </a:extLst>
          </p:cNvPr>
          <p:cNvPicPr>
            <a:picLocks noChangeAspect="1"/>
          </p:cNvPicPr>
          <p:nvPr/>
        </p:nvPicPr>
        <p:blipFill rotWithShape="1">
          <a:blip r:embed="rId4"/>
          <a:srcRect l="29337" r="25610" b="-3"/>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4D31AA6E-1587-0A8C-61EB-1E95B70E1A4C}"/>
              </a:ext>
            </a:extLst>
          </p:cNvPr>
          <p:cNvSpPr>
            <a:spLocks noGrp="1"/>
          </p:cNvSpPr>
          <p:nvPr>
            <p:ph idx="1"/>
          </p:nvPr>
        </p:nvSpPr>
        <p:spPr>
          <a:xfrm>
            <a:off x="4968958" y="2249487"/>
            <a:ext cx="6078453" cy="3541714"/>
          </a:xfrm>
        </p:spPr>
        <p:txBody>
          <a:bodyPr>
            <a:normAutofit/>
          </a:bodyPr>
          <a:lstStyle/>
          <a:p>
            <a:r>
              <a:rPr lang="en-US">
                <a:latin typeface="Söhne"/>
                <a:ea typeface="Söhne"/>
                <a:cs typeface="Söhne"/>
              </a:rPr>
              <a:t>Volume conversions are available for liters and gallons. The program allows users to input a value in liters or gallons and performs the conversion accordingly, ensuring accurate and efficient results.</a:t>
            </a:r>
            <a:endParaRPr lang="en-US"/>
          </a:p>
        </p:txBody>
      </p:sp>
    </p:spTree>
    <p:extLst>
      <p:ext uri="{BB962C8B-B14F-4D97-AF65-F5344CB8AC3E}">
        <p14:creationId xmlns:p14="http://schemas.microsoft.com/office/powerpoint/2010/main" val="6978657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B1A62B-AC56-4FF8-A85C-85C0B480DAF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32</Words>
  <Application>Microsoft Office PowerPoint</Application>
  <PresentationFormat>Widescreen</PresentationFormat>
  <Paragraphs>18</Paragraphs>
  <Slides>11</Slides>
  <Notes>4</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Circuit</vt:lpstr>
      <vt:lpstr>Unit Conversion Program in C</vt:lpstr>
      <vt:lpstr>Code Overview</vt:lpstr>
      <vt:lpstr>Main Program</vt:lpstr>
      <vt:lpstr>How to Use the Program</vt:lpstr>
      <vt:lpstr>PowerPoint Presentation</vt:lpstr>
      <vt:lpstr>PowerPoint Presentation</vt:lpstr>
      <vt:lpstr>Length conversions</vt:lpstr>
      <vt:lpstr>Weight conversions</vt:lpstr>
      <vt:lpstr>Volume conversions</vt:lpstr>
      <vt:lpstr>Temperature conversions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
  <cp:revision>111</cp:revision>
  <dcterms:created xsi:type="dcterms:W3CDTF">2023-06-02T13:01:55Z</dcterms:created>
  <dcterms:modified xsi:type="dcterms:W3CDTF">2023-06-02T13:26:36Z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